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326" r:id="rId3"/>
    <p:sldId id="343" r:id="rId4"/>
    <p:sldId id="353" r:id="rId5"/>
    <p:sldId id="283" r:id="rId6"/>
    <p:sldId id="284" r:id="rId7"/>
    <p:sldId id="322" r:id="rId8"/>
    <p:sldId id="257" r:id="rId9"/>
    <p:sldId id="259" r:id="rId10"/>
    <p:sldId id="285" r:id="rId11"/>
    <p:sldId id="327" r:id="rId12"/>
    <p:sldId id="263" r:id="rId13"/>
    <p:sldId id="264" r:id="rId14"/>
    <p:sldId id="262" r:id="rId15"/>
    <p:sldId id="329" r:id="rId16"/>
    <p:sldId id="261" r:id="rId17"/>
    <p:sldId id="286" r:id="rId18"/>
    <p:sldId id="339" r:id="rId19"/>
    <p:sldId id="301" r:id="rId20"/>
    <p:sldId id="270" r:id="rId21"/>
    <p:sldId id="302" r:id="rId22"/>
    <p:sldId id="344" r:id="rId23"/>
    <p:sldId id="347" r:id="rId24"/>
    <p:sldId id="303" r:id="rId25"/>
    <p:sldId id="304" r:id="rId26"/>
    <p:sldId id="356" r:id="rId27"/>
    <p:sldId id="357" r:id="rId28"/>
    <p:sldId id="358" r:id="rId29"/>
    <p:sldId id="359" r:id="rId30"/>
    <p:sldId id="305" r:id="rId31"/>
    <p:sldId id="306" r:id="rId32"/>
    <p:sldId id="360" r:id="rId33"/>
    <p:sldId id="361" r:id="rId34"/>
    <p:sldId id="307" r:id="rId35"/>
    <p:sldId id="308" r:id="rId36"/>
    <p:sldId id="325" r:id="rId37"/>
    <p:sldId id="273" r:id="rId38"/>
    <p:sldId id="338" r:id="rId39"/>
    <p:sldId id="340" r:id="rId40"/>
    <p:sldId id="341" r:id="rId41"/>
    <p:sldId id="342" r:id="rId42"/>
    <p:sldId id="331" r:id="rId43"/>
    <p:sldId id="332" r:id="rId44"/>
    <p:sldId id="350" r:id="rId45"/>
    <p:sldId id="363" r:id="rId46"/>
    <p:sldId id="330" r:id="rId47"/>
    <p:sldId id="335" r:id="rId48"/>
    <p:sldId id="336" r:id="rId49"/>
    <p:sldId id="311" r:id="rId50"/>
    <p:sldId id="337" r:id="rId51"/>
    <p:sldId id="362" r:id="rId52"/>
    <p:sldId id="348" r:id="rId53"/>
    <p:sldId id="355" r:id="rId54"/>
    <p:sldId id="317" r:id="rId55"/>
    <p:sldId id="333" r:id="rId56"/>
    <p:sldId id="31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FF5050"/>
    <a:srgbClr val="4472C4"/>
    <a:srgbClr val="ED7D3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3"/>
    <p:restoredTop sz="86686"/>
  </p:normalViewPr>
  <p:slideViewPr>
    <p:cSldViewPr snapToGrid="0" snapToObjects="1">
      <p:cViewPr varScale="1">
        <p:scale>
          <a:sx n="75" d="100"/>
          <a:sy n="75" d="100"/>
        </p:scale>
        <p:origin x="9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72AC5-D12D-324A-8076-6D4974A407F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AAF68-6AEA-E94F-B865-78DD3166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7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1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TB (no silicoTB) versus normal lungs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88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Simple TB (no silicoTB) versus normal lungs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65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silicosis (no silicoTB) versus normal lungs.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7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Simple silicosis (no silicoTB) versus normal lungs.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07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probably a better direct comparison with trial 2, but it wasn’t something we focused on in the paper for Trial 1.</a:t>
            </a:r>
          </a:p>
          <a:p>
            <a:r>
              <a:rPr lang="en-US" dirty="0"/>
              <a:t>Worried this may be confusing, so I’ve hidden it here.</a:t>
            </a:r>
          </a:p>
          <a:p>
            <a:endParaRPr lang="en-US" dirty="0"/>
          </a:p>
          <a:p>
            <a:r>
              <a:rPr lang="en-US" dirty="0"/>
              <a:t>This slide is any TB (TB or silicoTB) versus everything else (normal, silicosis) for vendor A.</a:t>
            </a:r>
          </a:p>
          <a:p>
            <a:r>
              <a:rPr lang="en-US" dirty="0"/>
              <a:t>AUC = 0.811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0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probably a better direct comparison with trial 2, but it wasn’t something we focused on in the paper for Trial 1.</a:t>
            </a:r>
          </a:p>
          <a:p>
            <a:r>
              <a:rPr lang="en-US" dirty="0"/>
              <a:t>Any Silicosis (silicosis or silicoTB) versus everything else (normal, TB).</a:t>
            </a:r>
          </a:p>
          <a:p>
            <a:r>
              <a:rPr lang="en-US" dirty="0"/>
              <a:t>AUC = 0.903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94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Differences with Trial 1: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CXRs were not pre-selected.  This was closer to a random sample of former mine workers at Stilfontein, Alice and </a:t>
            </a:r>
            <a:r>
              <a:rPr lang="en-US" dirty="0" err="1"/>
              <a:t>Bizani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Systems needed to differentiate between TB and silicosis, which the systems failed to do very well in trial #1.  That is, in detecting TB, the comparison group had silicosis cases included.  In detecting silicosis, the comparison group had TB cases included.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19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system B included a reading for “any abnormality”.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87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systems detected tuberculosis.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94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system A detected silicosis.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5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130B5-5BAD-4F4F-A859-5174698CC8E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070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system A detected silicosis (and silicotuberculosis).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68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Shouldn’t “diseased “ be replaced by TB? – we didn’t have 501 for TB?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42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Summarize for silicosis using the best of the systems  (we didn’t have 501 for silicosis)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7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02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 if we want to include kappa scores – but I added them here.  They are a bit confusing.  Kappa scores attempt to remove the odds of “random agreement”.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41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dots need to be explained .  STEVE</a:t>
            </a:r>
          </a:p>
          <a:p>
            <a:r>
              <a:rPr lang="en-US" dirty="0"/>
              <a:t>Explained in previous slide 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41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3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130B5-5BAD-4F4F-A859-5174698CC8E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18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3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6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2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4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a trial of “287” images between trials 1 and 2, around the start of 2020.  This trial actually had 256 images that were originally digital, but were then printed, mailed to MBOD then re-scanned into DICOM format. Only vendors B and C from Trial #1 participated, and only submitted TB scores which would be used for triage.  The image quality was extremely poor, and the CAD output was very poor as a result, with vendors failing to replicate their Trial #1 results, which used native digital images.  This CAD result set was not heavily analyzed, with AUCs around 0.5-0.6 for TB.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AAF68-6AEA-E94F-B865-78DD31663C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2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F61A1-CBF7-D14D-BC7C-07CF991A27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BB1B-7C1D-3545-98FB-B7695C943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7F2D9-AACD-C843-B5A0-89263A121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32409-2213-964C-99DB-85BF2BB4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6712-4283-B949-8E1A-BDA5E6E2075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E9C9C-F84F-0741-87C9-EB54B29D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B04DB-9872-2B41-9E86-E38C580C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07D5-E30F-874D-95E8-BF656EA3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98A2-093C-CB4D-98A6-535854A2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ED1E6-0B89-0A48-85A1-ECD3BECC0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99FEC-BC27-0849-95C5-55000EBA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6712-4283-B949-8E1A-BDA5E6E2075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EE351-5B7F-644E-AD1D-082BF2A8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59319-A876-F14F-8099-A68F4267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07D5-E30F-874D-95E8-BF656EA3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1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2D743-4681-7A40-A901-68DCA39AD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A7DA3-4BC5-E34D-BF72-94DB93D92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52F7-52DA-C84F-A697-E16A4307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6712-4283-B949-8E1A-BDA5E6E2075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48D24-1448-1E4A-BDA9-668EB11E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BC9B3-6FFB-A344-9F75-E7984C89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07D5-E30F-874D-95E8-BF656EA3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6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E321-F18F-974F-A6FE-EB004F14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549AB-A263-3444-95C4-BDBEC17F5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D8E39-2B3A-DC48-90AD-85491F97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6712-4283-B949-8E1A-BDA5E6E2075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1618E-2BE7-3349-AB02-8F621A72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A5A74-D317-3543-A246-F8C92B6D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07D5-E30F-874D-95E8-BF656EA3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0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DE94-94AB-1744-8722-764F9B78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FE2ED-56A4-B840-8ABE-3065E591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B5077-B6ED-6B4A-88C1-F5764FFD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6712-4283-B949-8E1A-BDA5E6E2075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5CD6-B13E-534E-86F4-A57F2CC97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7BBA6-9DFE-7E4D-B97E-F4DB0129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07D5-E30F-874D-95E8-BF656EA3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9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7E64-494B-9848-AE57-26147E29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5AE15-7903-1E4D-851B-E66684D4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F9948-3D16-ED4D-BE3E-C5D7FDE0F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15953-A3C7-9F4E-B6BD-C24C0845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6712-4283-B949-8E1A-BDA5E6E2075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9CAAE-3C0D-B740-910D-E2F8196D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72D37-D9CF-B74A-916B-897C2781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07D5-E30F-874D-95E8-BF656EA3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2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0208-B556-4046-9CE9-1DB0CC1CE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9D786-95BB-6C4F-9332-69B9354C8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0C6AC-4EEF-0046-B993-030BEE00D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ECC90-125E-C240-B87C-16F08ACF6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E5C1B-AB89-0A49-A8E5-91169302D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D33901-C112-1E47-BBD9-E79E0695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6712-4283-B949-8E1A-BDA5E6E2075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F444A-6E04-FD4D-A7AF-30B240E9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EB0CC-70DE-564D-B6E2-F17B9AC8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07D5-E30F-874D-95E8-BF656EA3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A489-8E8A-6343-AE7B-AAA0B995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0226B-4275-0D4D-B47B-F4BBE46B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6712-4283-B949-8E1A-BDA5E6E2075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C8954-B13D-4A49-89D3-B339B6C1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61D89-3FF7-8144-A905-902E0932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07D5-E30F-874D-95E8-BF656EA3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109FC-1F72-AB4E-A8FD-BA36585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6712-4283-B949-8E1A-BDA5E6E2075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D9C66-1826-E04E-8C1D-AD42D682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6C79F-6988-C047-A6FF-AB323E9F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07D5-E30F-874D-95E8-BF656EA3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1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3022-639D-174F-8E41-003D39C3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D50D-51A2-D54F-B901-2152A98EB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4ACC5-57FA-2B46-B554-082361A9B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19D97-6301-0949-8BFB-08F3D53B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6712-4283-B949-8E1A-BDA5E6E2075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7864E-7E19-4F45-9088-E11C9EE6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88DA1-B0B5-E442-9727-BA2AD8EF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07D5-E30F-874D-95E8-BF656EA3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ECB3C-4AE0-4A45-97ED-4F255699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5D929-9CDA-EC4C-9BBA-AF7C7DEF1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41EE0-27CC-8A47-8226-7615B88BD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BFE64-298E-554A-B972-65B44874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6712-4283-B949-8E1A-BDA5E6E2075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8759F-FD89-9C4E-BC21-B17701D45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2B732-0536-3A45-9F00-1BFFF2D3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07D5-E30F-874D-95E8-BF656EA3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2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D2079-E157-604C-83CE-5B9E822E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28BBE-9AF5-EA47-9F82-4DE71366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E0A9B-A0C8-3C4D-A089-21C22386C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6712-4283-B949-8E1A-BDA5E6E2075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29BF5-6CFB-2949-8078-83D99E617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3D6DA-F15D-B44A-A106-2B68D65E8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D07D5-E30F-874D-95E8-BF656EA3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2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39.png"/><Relationship Id="rId3" Type="http://schemas.openxmlformats.org/officeDocument/2006/relationships/image" Target="../media/image28.png"/><Relationship Id="rId21" Type="http://schemas.openxmlformats.org/officeDocument/2006/relationships/image" Target="../media/image42.png"/><Relationship Id="rId7" Type="http://schemas.microsoft.com/office/2007/relationships/hdphoto" Target="../media/hdphoto3.wdp"/><Relationship Id="rId12" Type="http://schemas.openxmlformats.org/officeDocument/2006/relationships/image" Target="../media/image35.png"/><Relationship Id="rId17" Type="http://schemas.microsoft.com/office/2007/relationships/hdphoto" Target="../media/hdphoto5.wdp"/><Relationship Id="rId2" Type="http://schemas.openxmlformats.org/officeDocument/2006/relationships/image" Target="../media/image27.png"/><Relationship Id="rId16" Type="http://schemas.microsoft.com/office/2007/relationships/hdphoto" Target="../media/hdphoto4.wdp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4.png"/><Relationship Id="rId24" Type="http://schemas.openxmlformats.org/officeDocument/2006/relationships/image" Target="../media/image45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23" Type="http://schemas.openxmlformats.org/officeDocument/2006/relationships/image" Target="../media/image44.png"/><Relationship Id="rId10" Type="http://schemas.openxmlformats.org/officeDocument/2006/relationships/image" Target="../media/image33.png"/><Relationship Id="rId19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5999-FA07-6A41-A11A-90C87C65E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175362"/>
            <a:ext cx="12352713" cy="2387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CA" sz="4800" dirty="0"/>
              <a:t>Validating tools to improve efficiency of </a:t>
            </a:r>
            <a:r>
              <a:rPr lang="en-CA" sz="4800" b="1" dirty="0"/>
              <a:t>assessing</a:t>
            </a:r>
            <a:r>
              <a:rPr lang="en-CA" sz="4800" dirty="0"/>
              <a:t> miners for tuberculosis (TB) and silicosis</a:t>
            </a:r>
            <a:br>
              <a:rPr lang="en-CA" sz="4800" dirty="0"/>
            </a:br>
            <a:r>
              <a:rPr lang="en-CA" sz="1400" dirty="0">
                <a:solidFill>
                  <a:schemeClr val="bg1"/>
                </a:solidFill>
              </a:rPr>
              <a:t>.</a:t>
            </a:r>
            <a:br>
              <a:rPr lang="en-CA" sz="4400" dirty="0"/>
            </a:br>
            <a:r>
              <a:rPr lang="en-US" sz="4400" b="1" dirty="0"/>
              <a:t>Objectives, results-to date, and plans</a:t>
            </a:r>
            <a:br>
              <a:rPr lang="en-US" sz="4400" b="1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7B10B-37FC-D141-BA2E-CBAD7F8CF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94514"/>
            <a:ext cx="12192000" cy="3255962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r>
              <a:rPr lang="en-US" sz="11200" b="1" dirty="0"/>
              <a:t>Annalee </a:t>
            </a:r>
            <a:r>
              <a:rPr lang="en-US" sz="11200" b="1" dirty="0" err="1"/>
              <a:t>Yassi</a:t>
            </a:r>
            <a:r>
              <a:rPr lang="en-US" sz="11200" b="1" dirty="0"/>
              <a:t>, Jerry Spiegel, Steven Barker </a:t>
            </a:r>
            <a:r>
              <a:rPr lang="en-US" sz="11200" dirty="0"/>
              <a:t>and colleagues from</a:t>
            </a:r>
          </a:p>
          <a:p>
            <a:r>
              <a:rPr lang="en-US" sz="11200" dirty="0"/>
              <a:t>School of Population and Public Health,  University of British Columbia (UBC)*, </a:t>
            </a:r>
          </a:p>
          <a:p>
            <a:r>
              <a:rPr lang="en-US" sz="11200" dirty="0"/>
              <a:t>and </a:t>
            </a:r>
            <a:r>
              <a:rPr lang="en-US" sz="11200" b="1" dirty="0"/>
              <a:t>Rodney Ehrlich</a:t>
            </a:r>
            <a:r>
              <a:rPr lang="en-US" sz="11200" dirty="0"/>
              <a:t>, University of Cape Town (UCT) </a:t>
            </a:r>
          </a:p>
          <a:p>
            <a:r>
              <a:rPr lang="en-US" sz="11200" dirty="0"/>
              <a:t> in collaboration with U Wits, MBOD/CCOD and extended team</a:t>
            </a:r>
          </a:p>
          <a:p>
            <a:endParaRPr lang="en-US" sz="3600" dirty="0"/>
          </a:p>
          <a:p>
            <a:r>
              <a:rPr lang="en-US" sz="8000" dirty="0"/>
              <a:t>Funding: Canadian Institutes of Health Research and UK Department for International Development </a:t>
            </a:r>
          </a:p>
          <a:p>
            <a:endParaRPr lang="en-US" sz="4000" dirty="0"/>
          </a:p>
          <a:p>
            <a:r>
              <a:rPr lang="en-US" sz="8000" dirty="0"/>
              <a:t>*WHO Collaborating Centre </a:t>
            </a:r>
          </a:p>
          <a:p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F17C-DF8D-4392-8B10-D03812848F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61" y="6080946"/>
            <a:ext cx="1337356" cy="621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0300C6-8F96-4432-9AED-A3E49802BC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40" y="6079494"/>
            <a:ext cx="1157281" cy="703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530B7B-7D9C-4216-89B8-D804696031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800" y="5902697"/>
            <a:ext cx="648466" cy="860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EA7AC5-BC22-4646-B26F-3EC1CA03F5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9832" y="6039354"/>
            <a:ext cx="648518" cy="7671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2B053B-4CFF-40F8-9BD0-FFE958E162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288" y="5868958"/>
            <a:ext cx="873690" cy="8854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E9A671-966C-4510-AF2A-7E343CA7C3A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579" y="5929554"/>
            <a:ext cx="611796" cy="8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D7CD-09A9-F64B-BAF7-D759FF37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6387"/>
            <a:ext cx="10515600" cy="1380536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Terminology and Complexities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C0F76E-5DCD-C044-8153-2CC1987DC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255253"/>
              </p:ext>
            </p:extLst>
          </p:nvPr>
        </p:nvGraphicFramePr>
        <p:xfrm>
          <a:off x="182880" y="1160619"/>
          <a:ext cx="11837324" cy="511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285">
                  <a:extLst>
                    <a:ext uri="{9D8B030D-6E8A-4147-A177-3AD203B41FA5}">
                      <a16:colId xmlns:a16="http://schemas.microsoft.com/office/drawing/2014/main" val="204509898"/>
                    </a:ext>
                  </a:extLst>
                </a:gridCol>
                <a:gridCol w="4692020">
                  <a:extLst>
                    <a:ext uri="{9D8B030D-6E8A-4147-A177-3AD203B41FA5}">
                      <a16:colId xmlns:a16="http://schemas.microsoft.com/office/drawing/2014/main" val="1792191401"/>
                    </a:ext>
                  </a:extLst>
                </a:gridCol>
                <a:gridCol w="3656019">
                  <a:extLst>
                    <a:ext uri="{9D8B030D-6E8A-4147-A177-3AD203B41FA5}">
                      <a16:colId xmlns:a16="http://schemas.microsoft.com/office/drawing/2014/main" val="2002366091"/>
                    </a:ext>
                  </a:extLst>
                </a:gridCol>
              </a:tblGrid>
              <a:tr h="14972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0" i="1" dirty="0"/>
                        <a:t>GOLD STANDARD-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400" b="0" i="1" dirty="0"/>
                        <a:t> (i.e. reality as best we know it)</a:t>
                      </a:r>
                      <a:endParaRPr lang="en-US" sz="2400" dirty="0"/>
                    </a:p>
                    <a:p>
                      <a:pPr marL="457200" indent="-457200" algn="ctr">
                        <a:buAutoNum type="alphaLcParenR"/>
                      </a:pPr>
                      <a:endParaRPr lang="en-US" sz="2400" dirty="0"/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US" sz="2400" dirty="0"/>
                        <a:t>Certification Panel designation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US" sz="2400" dirty="0"/>
                        <a:t>Expert external readers </a:t>
                      </a:r>
                    </a:p>
                    <a:p>
                      <a:pPr marL="342900" indent="-342900" algn="ctr">
                        <a:buFontTx/>
                        <a:buChar char="-"/>
                      </a:pPr>
                      <a:r>
                        <a:rPr lang="en-US" sz="2400" dirty="0"/>
                        <a:t>(1, 2, both?) </a:t>
                      </a:r>
                    </a:p>
                    <a:p>
                      <a:pPr marL="342900" indent="-342900" algn="ctr">
                        <a:buFontTx/>
                        <a:buChar char="-"/>
                      </a:pPr>
                      <a:endParaRPr lang="en-US" sz="2400" dirty="0"/>
                    </a:p>
                    <a:p>
                      <a:pPr marL="0" indent="0" algn="ctr">
                        <a:buNone/>
                      </a:pPr>
                      <a:r>
                        <a:rPr lang="en-US" sz="2400" dirty="0"/>
                        <a:t>Designation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/>
                        <a:t>GOLD STANDARD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Designation  negative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8461"/>
                  </a:ext>
                </a:extLst>
              </a:tr>
              <a:tr h="867452">
                <a:tc>
                  <a:txBody>
                    <a:bodyPr/>
                    <a:lstStyle/>
                    <a:p>
                      <a:r>
                        <a:rPr lang="en-US" sz="2400" dirty="0"/>
                        <a:t>CAD designation positive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True positive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False positive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735364"/>
                  </a:ext>
                </a:extLst>
              </a:tr>
              <a:tr h="867452">
                <a:tc>
                  <a:txBody>
                    <a:bodyPr/>
                    <a:lstStyle/>
                    <a:p>
                      <a:r>
                        <a:rPr lang="en-US" sz="2400" dirty="0"/>
                        <a:t>CAD designation positive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False negative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True negative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99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90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C53CFC-6FA4-46E8-BAD2-303239988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385234"/>
              </p:ext>
            </p:extLst>
          </p:nvPr>
        </p:nvGraphicFramePr>
        <p:xfrm>
          <a:off x="80208" y="96153"/>
          <a:ext cx="12022938" cy="6665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7646">
                  <a:extLst>
                    <a:ext uri="{9D8B030D-6E8A-4147-A177-3AD203B41FA5}">
                      <a16:colId xmlns:a16="http://schemas.microsoft.com/office/drawing/2014/main" val="4151099209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3850648992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2428980241"/>
                    </a:ext>
                  </a:extLst>
                </a:gridCol>
              </a:tblGrid>
              <a:tr h="15999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Diseased lungs</a:t>
                      </a:r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Non-diseased</a:t>
                      </a:r>
                    </a:p>
                    <a:p>
                      <a:r>
                        <a:rPr lang="en-US" dirty="0"/>
                        <a:t>  lungs</a:t>
                      </a:r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271238"/>
                  </a:ext>
                </a:extLst>
              </a:tr>
              <a:tr h="25328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CAD Positive</a:t>
                      </a:r>
                      <a:endParaRPr lang="en-CA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 positive</a:t>
                      </a:r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 positive</a:t>
                      </a:r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42317"/>
                  </a:ext>
                </a:extLst>
              </a:tr>
              <a:tr h="25328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CAD Negative</a:t>
                      </a:r>
                      <a:endParaRPr lang="en-CA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 negative</a:t>
                      </a:r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 negative</a:t>
                      </a:r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4338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8FAD20FB-8993-5C6C-F57E-11039E07D428}"/>
              </a:ext>
            </a:extLst>
          </p:cNvPr>
          <p:cNvGrpSpPr/>
          <p:nvPr/>
        </p:nvGrpSpPr>
        <p:grpSpPr>
          <a:xfrm>
            <a:off x="9782284" y="273604"/>
            <a:ext cx="1474075" cy="1143000"/>
            <a:chOff x="6014983" y="980090"/>
            <a:chExt cx="1474075" cy="1143000"/>
          </a:xfrm>
        </p:grpSpPr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55F1FCA6-7670-D194-9171-1738AEE0A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4983" y="980090"/>
              <a:ext cx="1143000" cy="1143000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3C55E021-2E01-991A-8AB6-5C74D4127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9377" y="1653409"/>
              <a:ext cx="469681" cy="46968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4C1819-BC99-D166-A672-15E8868364B2}"/>
              </a:ext>
            </a:extLst>
          </p:cNvPr>
          <p:cNvGrpSpPr/>
          <p:nvPr/>
        </p:nvGrpSpPr>
        <p:grpSpPr>
          <a:xfrm>
            <a:off x="5829373" y="286226"/>
            <a:ext cx="1386513" cy="1281126"/>
            <a:chOff x="9196552" y="980090"/>
            <a:chExt cx="1590573" cy="1469676"/>
          </a:xfrm>
        </p:grpSpPr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381E91E9-B1F6-5B4D-4414-C815BA956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6552" y="980090"/>
              <a:ext cx="1282262" cy="1282262"/>
            </a:xfrm>
            <a:prstGeom prst="rect">
              <a:avLst/>
            </a:prstGeom>
          </p:spPr>
        </p:pic>
        <p:pic>
          <p:nvPicPr>
            <p:cNvPr id="14" name="Picture 1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52AFBE0-CF4F-491F-4627-2B6EF2355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653942">
              <a:off x="9882912" y="2038000"/>
              <a:ext cx="374829" cy="374829"/>
            </a:xfrm>
            <a:prstGeom prst="rect">
              <a:avLst/>
            </a:prstGeom>
          </p:spPr>
        </p:pic>
        <p:pic>
          <p:nvPicPr>
            <p:cNvPr id="15" name="Picture 1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A53D78C-6225-CD0E-08FC-088281A3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176723">
              <a:off x="10412296" y="1862102"/>
              <a:ext cx="374829" cy="374829"/>
            </a:xfrm>
            <a:prstGeom prst="rect">
              <a:avLst/>
            </a:prstGeom>
          </p:spPr>
        </p:pic>
        <p:pic>
          <p:nvPicPr>
            <p:cNvPr id="16" name="Picture 15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E79A4D6-997A-4208-9D57-E1C8A1954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918671">
              <a:off x="10191055" y="2074937"/>
              <a:ext cx="374829" cy="37482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64BFA6A-D2F7-A493-3C31-4B9784795FC5}"/>
              </a:ext>
            </a:extLst>
          </p:cNvPr>
          <p:cNvGrpSpPr/>
          <p:nvPr/>
        </p:nvGrpSpPr>
        <p:grpSpPr>
          <a:xfrm>
            <a:off x="297594" y="5018912"/>
            <a:ext cx="3521431" cy="1589482"/>
            <a:chOff x="288625" y="2098977"/>
            <a:chExt cx="4134750" cy="186631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C25F76E-96F0-6682-EC0D-1BEC5F585EDA}"/>
                </a:ext>
              </a:extLst>
            </p:cNvPr>
            <p:cNvGrpSpPr/>
            <p:nvPr/>
          </p:nvGrpSpPr>
          <p:grpSpPr>
            <a:xfrm>
              <a:off x="2557057" y="2098977"/>
              <a:ext cx="1866318" cy="1866318"/>
              <a:chOff x="3076318" y="2247093"/>
              <a:chExt cx="1866318" cy="1866318"/>
            </a:xfrm>
          </p:grpSpPr>
          <p:pic>
            <p:nvPicPr>
              <p:cNvPr id="20" name="Picture 19" descr="A picture containing text, electronics, display&#10;&#10;Description automatically generated">
                <a:extLst>
                  <a:ext uri="{FF2B5EF4-FFF2-40B4-BE49-F238E27FC236}">
                    <a16:creationId xmlns:a16="http://schemas.microsoft.com/office/drawing/2014/main" id="{EE1CFE0C-42DD-4FAE-9A21-17ADD1305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6318" y="2247093"/>
                <a:ext cx="1866318" cy="1866318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2259D76-BB37-CBA0-F75E-CCE3738D5F6D}"/>
                  </a:ext>
                </a:extLst>
              </p:cNvPr>
              <p:cNvGrpSpPr/>
              <p:nvPr/>
            </p:nvGrpSpPr>
            <p:grpSpPr>
              <a:xfrm>
                <a:off x="3529233" y="2357050"/>
                <a:ext cx="1239735" cy="961292"/>
                <a:chOff x="6014983" y="980090"/>
                <a:chExt cx="1474075" cy="1143000"/>
              </a:xfrm>
            </p:grpSpPr>
            <p:pic>
              <p:nvPicPr>
                <p:cNvPr id="22" name="Picture 21" descr="Logo&#10;&#10;Description automatically generated">
                  <a:extLst>
                    <a:ext uri="{FF2B5EF4-FFF2-40B4-BE49-F238E27FC236}">
                      <a16:creationId xmlns:a16="http://schemas.microsoft.com/office/drawing/2014/main" id="{C1107C40-EAAB-C514-19D4-A51A7FCB46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14983" y="980090"/>
                  <a:ext cx="1143000" cy="1143000"/>
                </a:xfrm>
                <a:prstGeom prst="rect">
                  <a:avLst/>
                </a:prstGeom>
              </p:spPr>
            </p:pic>
            <p:pic>
              <p:nvPicPr>
                <p:cNvPr id="23" name="Picture 22" descr="Icon&#10;&#10;Description automatically generated">
                  <a:extLst>
                    <a:ext uri="{FF2B5EF4-FFF2-40B4-BE49-F238E27FC236}">
                      <a16:creationId xmlns:a16="http://schemas.microsoft.com/office/drawing/2014/main" id="{1D2E47AC-22BC-2214-9F46-E760D0E294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19377" y="1653409"/>
                  <a:ext cx="469681" cy="469681"/>
                </a:xfrm>
                <a:prstGeom prst="rect">
                  <a:avLst/>
                </a:prstGeom>
              </p:spPr>
            </p:pic>
          </p:grpSp>
        </p:grpSp>
        <p:pic>
          <p:nvPicPr>
            <p:cNvPr id="31" name="Picture 3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1D7701E-A96C-5FA6-6DF7-57A077AB7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625" y="2257299"/>
              <a:ext cx="1318671" cy="1318671"/>
            </a:xfrm>
            <a:prstGeom prst="rect">
              <a:avLst/>
            </a:prstGeom>
          </p:spPr>
        </p:pic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404A2D06-4F3A-5A07-514C-C02873A24D34}"/>
                </a:ext>
              </a:extLst>
            </p:cNvPr>
            <p:cNvSpPr/>
            <p:nvPr/>
          </p:nvSpPr>
          <p:spPr>
            <a:xfrm>
              <a:off x="1591583" y="2592520"/>
              <a:ext cx="826467" cy="7753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886E9D4-E4EC-0510-E1F8-FB6DC3EF8DCE}"/>
              </a:ext>
            </a:extLst>
          </p:cNvPr>
          <p:cNvGrpSpPr/>
          <p:nvPr/>
        </p:nvGrpSpPr>
        <p:grpSpPr>
          <a:xfrm>
            <a:off x="197010" y="2421047"/>
            <a:ext cx="3696763" cy="1704160"/>
            <a:chOff x="251554" y="4522124"/>
            <a:chExt cx="4048528" cy="186631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A985DFF-89E5-3265-916A-D8F34137BD65}"/>
                </a:ext>
              </a:extLst>
            </p:cNvPr>
            <p:cNvGrpSpPr/>
            <p:nvPr/>
          </p:nvGrpSpPr>
          <p:grpSpPr>
            <a:xfrm>
              <a:off x="2433763" y="4522124"/>
              <a:ext cx="1866319" cy="1866319"/>
              <a:chOff x="3076317" y="4472697"/>
              <a:chExt cx="1866319" cy="1866319"/>
            </a:xfrm>
          </p:grpSpPr>
          <p:pic>
            <p:nvPicPr>
              <p:cNvPr id="24" name="Picture 23" descr="A picture containing text, electronics, display&#10;&#10;Description automatically generated">
                <a:extLst>
                  <a:ext uri="{FF2B5EF4-FFF2-40B4-BE49-F238E27FC236}">
                    <a16:creationId xmlns:a16="http://schemas.microsoft.com/office/drawing/2014/main" id="{893DEDE6-2655-96FB-ACCF-7358E1985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6317" y="4472697"/>
                <a:ext cx="1866319" cy="1866319"/>
              </a:xfrm>
              <a:prstGeom prst="rect">
                <a:avLst/>
              </a:prstGeom>
            </p:spPr>
          </p:pic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76B5004-D6A8-A4CE-273B-17F6DA57EA12}"/>
                  </a:ext>
                </a:extLst>
              </p:cNvPr>
              <p:cNvGrpSpPr/>
              <p:nvPr/>
            </p:nvGrpSpPr>
            <p:grpSpPr>
              <a:xfrm>
                <a:off x="3610169" y="4617904"/>
                <a:ext cx="961292" cy="888225"/>
                <a:chOff x="9196552" y="980090"/>
                <a:chExt cx="1590573" cy="1469676"/>
              </a:xfrm>
            </p:grpSpPr>
            <p:pic>
              <p:nvPicPr>
                <p:cNvPr id="26" name="Picture 25" descr="Logo&#10;&#10;Description automatically generated">
                  <a:extLst>
                    <a:ext uri="{FF2B5EF4-FFF2-40B4-BE49-F238E27FC236}">
                      <a16:creationId xmlns:a16="http://schemas.microsoft.com/office/drawing/2014/main" id="{8883222F-872E-A84D-182E-D7B8748CA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96552" y="980090"/>
                  <a:ext cx="1282262" cy="1282262"/>
                </a:xfrm>
                <a:prstGeom prst="rect">
                  <a:avLst/>
                </a:prstGeom>
              </p:spPr>
            </p:pic>
            <p:pic>
              <p:nvPicPr>
                <p:cNvPr id="27" name="Picture 26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30EC6632-33BB-0C7B-287D-615CB2A274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1653942">
                  <a:off x="9882912" y="2038000"/>
                  <a:ext cx="374829" cy="374829"/>
                </a:xfrm>
                <a:prstGeom prst="rect">
                  <a:avLst/>
                </a:prstGeom>
              </p:spPr>
            </p:pic>
            <p:pic>
              <p:nvPicPr>
                <p:cNvPr id="28" name="Picture 27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873CFC01-9FB1-812F-060D-0AA6BEAEA0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176723">
                  <a:off x="10412296" y="1862102"/>
                  <a:ext cx="374829" cy="374829"/>
                </a:xfrm>
                <a:prstGeom prst="rect">
                  <a:avLst/>
                </a:prstGeom>
              </p:spPr>
            </p:pic>
            <p:pic>
              <p:nvPicPr>
                <p:cNvPr id="29" name="Picture 28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2530110C-F823-3EA8-A16D-F36D63803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7918671">
                  <a:off x="10191055" y="2074937"/>
                  <a:ext cx="374829" cy="374829"/>
                </a:xfrm>
                <a:prstGeom prst="rect">
                  <a:avLst/>
                </a:prstGeom>
              </p:spPr>
            </p:pic>
          </p:grpSp>
        </p:grpSp>
        <p:pic>
          <p:nvPicPr>
            <p:cNvPr id="34" name="Picture 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ACD2DA4-F4CB-9A65-9B84-279E928C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54" y="4771270"/>
              <a:ext cx="1318671" cy="1318671"/>
            </a:xfrm>
            <a:prstGeom prst="rect">
              <a:avLst/>
            </a:prstGeom>
          </p:spPr>
        </p:pic>
        <p:sp>
          <p:nvSpPr>
            <p:cNvPr id="47" name="Right Arrow 46">
              <a:extLst>
                <a:ext uri="{FF2B5EF4-FFF2-40B4-BE49-F238E27FC236}">
                  <a16:creationId xmlns:a16="http://schemas.microsoft.com/office/drawing/2014/main" id="{E06CAB6D-5323-5B75-59B6-B0CDA7D8C30B}"/>
                </a:ext>
              </a:extLst>
            </p:cNvPr>
            <p:cNvSpPr/>
            <p:nvPr/>
          </p:nvSpPr>
          <p:spPr>
            <a:xfrm>
              <a:off x="1554512" y="5042907"/>
              <a:ext cx="826467" cy="7753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947F484-7C37-335F-BE44-ACDFB042590D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491" y="4388301"/>
            <a:ext cx="2426595" cy="2426595"/>
          </a:xfrm>
          <a:prstGeom prst="rect">
            <a:avLst/>
          </a:prstGeom>
        </p:spPr>
      </p:pic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2E06299-A0E4-D2BC-C672-12A8D5CC143A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076" y="1880981"/>
            <a:ext cx="2426595" cy="2363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65197-BD53-882B-C932-D63A084A976E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623" y="4545784"/>
            <a:ext cx="3044143" cy="2213922"/>
          </a:xfrm>
          <a:prstGeom prst="rect">
            <a:avLst/>
          </a:prstGeom>
        </p:spPr>
      </p:pic>
      <p:pic>
        <p:nvPicPr>
          <p:cNvPr id="42" name="Picture 4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1FFC402-B761-870B-2093-C1BC1FB226F8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585" y="1948853"/>
            <a:ext cx="3004027" cy="218474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538EC0E-4B9B-4C4C-BB72-354C126C6E2B}"/>
              </a:ext>
            </a:extLst>
          </p:cNvPr>
          <p:cNvSpPr txBox="1"/>
          <p:nvPr/>
        </p:nvSpPr>
        <p:spPr>
          <a:xfrm>
            <a:off x="4072271" y="12975"/>
            <a:ext cx="803087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WHAT’S REAL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13C530-AEA2-4387-A6D8-6C0F2614521F}"/>
              </a:ext>
            </a:extLst>
          </p:cNvPr>
          <p:cNvSpPr txBox="1"/>
          <p:nvPr/>
        </p:nvSpPr>
        <p:spPr>
          <a:xfrm>
            <a:off x="80208" y="1347435"/>
            <a:ext cx="402395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WHAT CAD SHOWS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23D7AE-B945-4F43-A19D-B743FC0C5DB9}"/>
              </a:ext>
            </a:extLst>
          </p:cNvPr>
          <p:cNvSpPr/>
          <p:nvPr/>
        </p:nvSpPr>
        <p:spPr>
          <a:xfrm>
            <a:off x="8761228" y="2030819"/>
            <a:ext cx="2495131" cy="2094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C35D4-4F4F-7475-DE30-06DB3994A384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165" y="4966625"/>
            <a:ext cx="2058811" cy="149731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08796A9-14F7-46EE-8A0E-8354D9EE021F}"/>
              </a:ext>
            </a:extLst>
          </p:cNvPr>
          <p:cNvSpPr/>
          <p:nvPr/>
        </p:nvSpPr>
        <p:spPr>
          <a:xfrm>
            <a:off x="4530555" y="4300242"/>
            <a:ext cx="3059467" cy="2363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BFE72-723C-44F6-8E08-64072469474D}"/>
              </a:ext>
            </a:extLst>
          </p:cNvPr>
          <p:cNvSpPr/>
          <p:nvPr/>
        </p:nvSpPr>
        <p:spPr>
          <a:xfrm>
            <a:off x="80208" y="94013"/>
            <a:ext cx="3992062" cy="6665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3222E2-E877-48F3-A356-B97D9675E5F4}"/>
              </a:ext>
            </a:extLst>
          </p:cNvPr>
          <p:cNvSpPr/>
          <p:nvPr/>
        </p:nvSpPr>
        <p:spPr>
          <a:xfrm>
            <a:off x="4070349" y="1715739"/>
            <a:ext cx="8030876" cy="5038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7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9777C-B43E-08CA-9809-1A21393A896E}"/>
              </a:ext>
            </a:extLst>
          </p:cNvPr>
          <p:cNvSpPr txBox="1"/>
          <p:nvPr/>
        </p:nvSpPr>
        <p:spPr>
          <a:xfrm>
            <a:off x="1470911" y="2259447"/>
            <a:ext cx="3541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Good </a:t>
            </a:r>
            <a:r>
              <a:rPr lang="en-US" sz="6000" b="1" u="sng" dirty="0"/>
              <a:t>sensitivity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6D022-9B64-06C5-1159-0D04A093920D}"/>
              </a:ext>
            </a:extLst>
          </p:cNvPr>
          <p:cNvSpPr txBox="1"/>
          <p:nvPr/>
        </p:nvSpPr>
        <p:spPr>
          <a:xfrm>
            <a:off x="7768283" y="3274477"/>
            <a:ext cx="382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Few </a:t>
            </a:r>
          </a:p>
          <a:p>
            <a:pPr algn="ctr"/>
            <a:r>
              <a:rPr lang="en-US" sz="6000" b="1" dirty="0"/>
              <a:t>false negatives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CBA7CC-1950-9A76-3914-7B5928BEB7E6}"/>
              </a:ext>
            </a:extLst>
          </p:cNvPr>
          <p:cNvGrpSpPr/>
          <p:nvPr/>
        </p:nvGrpSpPr>
        <p:grpSpPr>
          <a:xfrm>
            <a:off x="7319320" y="500228"/>
            <a:ext cx="3973887" cy="2859479"/>
            <a:chOff x="1932643" y="2165773"/>
            <a:chExt cx="3263031" cy="2347970"/>
          </a:xfrm>
        </p:grpSpPr>
        <p:pic>
          <p:nvPicPr>
            <p:cNvPr id="6" name="Picture 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04AA9F5E-A952-C43E-50B6-8F7DE4A47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2643" y="2165773"/>
              <a:ext cx="2347970" cy="234797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60617D-95FB-48C6-1755-35F3F4F3D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160" y="2695574"/>
              <a:ext cx="2269514" cy="1650556"/>
            </a:xfrm>
            <a:prstGeom prst="rect">
              <a:avLst/>
            </a:prstGeom>
          </p:spPr>
        </p:pic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0D180F4-2170-F91D-39D6-8A44451FE4A3}"/>
              </a:ext>
            </a:extLst>
          </p:cNvPr>
          <p:cNvSpPr/>
          <p:nvPr/>
        </p:nvSpPr>
        <p:spPr>
          <a:xfrm rot="16200000">
            <a:off x="523778" y="2845883"/>
            <a:ext cx="914400" cy="76611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77A956C-F9DA-231A-C09F-324E555F3059}"/>
              </a:ext>
            </a:extLst>
          </p:cNvPr>
          <p:cNvSpPr/>
          <p:nvPr/>
        </p:nvSpPr>
        <p:spPr>
          <a:xfrm rot="5400000">
            <a:off x="7447003" y="4272580"/>
            <a:ext cx="914400" cy="76611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5EE69-4C61-7936-6FF3-A1FF26943408}"/>
              </a:ext>
            </a:extLst>
          </p:cNvPr>
          <p:cNvSpPr txBox="1"/>
          <p:nvPr/>
        </p:nvSpPr>
        <p:spPr>
          <a:xfrm>
            <a:off x="5659395" y="2666648"/>
            <a:ext cx="2627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2941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9777C-B43E-08CA-9809-1A21393A896E}"/>
              </a:ext>
            </a:extLst>
          </p:cNvPr>
          <p:cNvSpPr txBox="1"/>
          <p:nvPr/>
        </p:nvSpPr>
        <p:spPr>
          <a:xfrm>
            <a:off x="1470911" y="2259447"/>
            <a:ext cx="3541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Good </a:t>
            </a:r>
            <a:r>
              <a:rPr lang="en-US" sz="6000" b="1" u="sng" dirty="0"/>
              <a:t>specificity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6D022-9B64-06C5-1159-0D04A093920D}"/>
              </a:ext>
            </a:extLst>
          </p:cNvPr>
          <p:cNvSpPr txBox="1"/>
          <p:nvPr/>
        </p:nvSpPr>
        <p:spPr>
          <a:xfrm>
            <a:off x="7768283" y="3274477"/>
            <a:ext cx="382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Few </a:t>
            </a:r>
          </a:p>
          <a:p>
            <a:pPr algn="ctr"/>
            <a:r>
              <a:rPr lang="en-US" sz="6000" b="1" dirty="0"/>
              <a:t>false positives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0D180F4-2170-F91D-39D6-8A44451FE4A3}"/>
              </a:ext>
            </a:extLst>
          </p:cNvPr>
          <p:cNvSpPr/>
          <p:nvPr/>
        </p:nvSpPr>
        <p:spPr>
          <a:xfrm rot="16200000">
            <a:off x="523778" y="2845883"/>
            <a:ext cx="914400" cy="76611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77A956C-F9DA-231A-C09F-324E555F3059}"/>
              </a:ext>
            </a:extLst>
          </p:cNvPr>
          <p:cNvSpPr/>
          <p:nvPr/>
        </p:nvSpPr>
        <p:spPr>
          <a:xfrm rot="5400000">
            <a:off x="7447003" y="4272580"/>
            <a:ext cx="914400" cy="76611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5EE69-4C61-7936-6FF3-A1FF26943408}"/>
              </a:ext>
            </a:extLst>
          </p:cNvPr>
          <p:cNvSpPr txBox="1"/>
          <p:nvPr/>
        </p:nvSpPr>
        <p:spPr>
          <a:xfrm>
            <a:off x="5659395" y="2666648"/>
            <a:ext cx="2627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=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525533F-9804-D05F-7B12-D13DC564E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143" y="0"/>
            <a:ext cx="4928818" cy="35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0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583471-ADD4-A9E4-0BDF-C60C56D7E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684" y="-860163"/>
            <a:ext cx="8399844" cy="8399844"/>
          </a:xfrm>
          <a:prstGeom prst="rect">
            <a:avLst/>
          </a:prstGeom>
        </p:spPr>
      </p:pic>
      <p:sp>
        <p:nvSpPr>
          <p:cNvPr id="10" name="Chord 9">
            <a:extLst>
              <a:ext uri="{FF2B5EF4-FFF2-40B4-BE49-F238E27FC236}">
                <a16:creationId xmlns:a16="http://schemas.microsoft.com/office/drawing/2014/main" id="{8E1ABE3F-DA4F-ED36-C30E-32937C30D6F8}"/>
              </a:ext>
            </a:extLst>
          </p:cNvPr>
          <p:cNvSpPr/>
          <p:nvPr/>
        </p:nvSpPr>
        <p:spPr>
          <a:xfrm rot="6745903">
            <a:off x="1932074" y="2201644"/>
            <a:ext cx="3109150" cy="310915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91A6849-9268-F29E-E926-BDA9E53F65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643" y="2165773"/>
            <a:ext cx="2347970" cy="2347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9D3DC9-07E2-2930-AFF6-12DD762EF9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160" y="2695574"/>
            <a:ext cx="2269514" cy="1650556"/>
          </a:xfrm>
          <a:prstGeom prst="rect">
            <a:avLst/>
          </a:prstGeom>
        </p:spPr>
      </p:pic>
      <p:sp>
        <p:nvSpPr>
          <p:cNvPr id="13" name="Chord 12">
            <a:extLst>
              <a:ext uri="{FF2B5EF4-FFF2-40B4-BE49-F238E27FC236}">
                <a16:creationId xmlns:a16="http://schemas.microsoft.com/office/drawing/2014/main" id="{D21D73D3-E2AD-7AF5-1067-479D91B21990}"/>
              </a:ext>
            </a:extLst>
          </p:cNvPr>
          <p:cNvSpPr/>
          <p:nvPr/>
        </p:nvSpPr>
        <p:spPr>
          <a:xfrm rot="6745903">
            <a:off x="7100338" y="2201642"/>
            <a:ext cx="3109150" cy="310915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2DBF372-8825-921D-3765-5EDAC5FD52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214" y="2333858"/>
            <a:ext cx="2909101" cy="21157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A7F97A-A6DE-EC32-3356-6FE88A24A3C6}"/>
              </a:ext>
            </a:extLst>
          </p:cNvPr>
          <p:cNvSpPr txBox="1"/>
          <p:nvPr/>
        </p:nvSpPr>
        <p:spPr>
          <a:xfrm>
            <a:off x="161845" y="5300504"/>
            <a:ext cx="3541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sensitivity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17C9D7-6B59-88B0-D7E5-78B53F96A126}"/>
              </a:ext>
            </a:extLst>
          </p:cNvPr>
          <p:cNvSpPr txBox="1"/>
          <p:nvPr/>
        </p:nvSpPr>
        <p:spPr>
          <a:xfrm>
            <a:off x="8219808" y="5300504"/>
            <a:ext cx="3541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specificity</a:t>
            </a:r>
          </a:p>
        </p:txBody>
      </p:sp>
    </p:spTree>
    <p:extLst>
      <p:ext uri="{BB962C8B-B14F-4D97-AF65-F5344CB8AC3E}">
        <p14:creationId xmlns:p14="http://schemas.microsoft.com/office/powerpoint/2010/main" val="2862731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B398-6D08-EF45-934B-70B8B5A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Terms in assessing  CAD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3E894-7D68-4747-9762-115C6ED66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86" y="1690688"/>
            <a:ext cx="10515600" cy="4486275"/>
          </a:xfrm>
        </p:spPr>
        <p:txBody>
          <a:bodyPr/>
          <a:lstStyle/>
          <a:p>
            <a:r>
              <a:rPr lang="en-US" sz="3600" dirty="0"/>
              <a:t>Sensitivity  = as few false negatives as possible: No 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Specificity =  as few false positives as possible:  No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240337E-4BF2-364A-A28E-EF597FE46C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383" y="137259"/>
            <a:ext cx="2482230" cy="2171662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CE0FB0A-366B-5E47-910E-54985ED9D9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223" y="2514115"/>
            <a:ext cx="3004027" cy="2184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C24AAB-AB95-534A-B041-795A0BB1F19E}"/>
              </a:ext>
            </a:extLst>
          </p:cNvPr>
          <p:cNvSpPr txBox="1"/>
          <p:nvPr/>
        </p:nvSpPr>
        <p:spPr>
          <a:xfrm>
            <a:off x="7" y="5153896"/>
            <a:ext cx="1187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Accuracy    =  as few false results as possible </a:t>
            </a:r>
            <a:r>
              <a:rPr lang="en-US" sz="2400" dirty="0"/>
              <a:t>(balancing the above) </a:t>
            </a:r>
          </a:p>
        </p:txBody>
      </p:sp>
    </p:spTree>
    <p:extLst>
      <p:ext uri="{BB962C8B-B14F-4D97-AF65-F5344CB8AC3E}">
        <p14:creationId xmlns:p14="http://schemas.microsoft.com/office/powerpoint/2010/main" val="2546712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242356-EA77-690E-3336-4A94F1513529}"/>
              </a:ext>
            </a:extLst>
          </p:cNvPr>
          <p:cNvGrpSpPr/>
          <p:nvPr/>
        </p:nvGrpSpPr>
        <p:grpSpPr>
          <a:xfrm rot="5400000">
            <a:off x="5306977" y="-2433857"/>
            <a:ext cx="1769270" cy="10640590"/>
            <a:chOff x="10792970" y="535167"/>
            <a:chExt cx="1189383" cy="581956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8E92E6-CEB9-C750-BA6F-FFAFB1084198}"/>
                </a:ext>
              </a:extLst>
            </p:cNvPr>
            <p:cNvSpPr/>
            <p:nvPr/>
          </p:nvSpPr>
          <p:spPr>
            <a:xfrm>
              <a:off x="10792970" y="537519"/>
              <a:ext cx="741406" cy="5782962"/>
            </a:xfrm>
            <a:prstGeom prst="rect">
              <a:avLst/>
            </a:prstGeom>
            <a:gradFill flip="none" rotWithShape="1">
              <a:gsLst>
                <a:gs pos="50000">
                  <a:schemeClr val="accent4"/>
                </a:gs>
                <a:gs pos="0">
                  <a:schemeClr val="accent6"/>
                </a:gs>
                <a:gs pos="100000">
                  <a:srgbClr val="C0000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894131-91E4-3EBB-7B00-48D6F736066C}"/>
                </a:ext>
              </a:extLst>
            </p:cNvPr>
            <p:cNvSpPr txBox="1"/>
            <p:nvPr/>
          </p:nvSpPr>
          <p:spPr>
            <a:xfrm rot="16200000">
              <a:off x="11484118" y="640290"/>
              <a:ext cx="603357" cy="393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100%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C70C20-1D3E-DC90-91EE-AC79EE0617DD}"/>
                </a:ext>
              </a:extLst>
            </p:cNvPr>
            <p:cNvSpPr txBox="1"/>
            <p:nvPr/>
          </p:nvSpPr>
          <p:spPr>
            <a:xfrm rot="16200000">
              <a:off x="11577202" y="5970472"/>
              <a:ext cx="375410" cy="393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0%</a:t>
              </a:r>
            </a:p>
          </p:txBody>
        </p:sp>
      </p:grpSp>
      <p:sp>
        <p:nvSpPr>
          <p:cNvPr id="8" name="Triangle 7">
            <a:extLst>
              <a:ext uri="{FF2B5EF4-FFF2-40B4-BE49-F238E27FC236}">
                <a16:creationId xmlns:a16="http://schemas.microsoft.com/office/drawing/2014/main" id="{7212D186-E515-D5FB-86BC-A72D735525F8}"/>
              </a:ext>
            </a:extLst>
          </p:cNvPr>
          <p:cNvSpPr/>
          <p:nvPr/>
        </p:nvSpPr>
        <p:spPr>
          <a:xfrm>
            <a:off x="5258807" y="3331433"/>
            <a:ext cx="1901572" cy="21673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69B84-7694-DE2D-1BE1-3BA2D6554539}"/>
              </a:ext>
            </a:extLst>
          </p:cNvPr>
          <p:cNvSpPr txBox="1"/>
          <p:nvPr/>
        </p:nvSpPr>
        <p:spPr>
          <a:xfrm>
            <a:off x="4956651" y="5532277"/>
            <a:ext cx="250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Threshold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881B65A-B3A4-9690-90C5-181B612D648B}"/>
              </a:ext>
            </a:extLst>
          </p:cNvPr>
          <p:cNvSpPr/>
          <p:nvPr/>
        </p:nvSpPr>
        <p:spPr>
          <a:xfrm>
            <a:off x="7182739" y="3945849"/>
            <a:ext cx="4324865" cy="1238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Positive</a:t>
            </a:r>
            <a:r>
              <a:rPr lang="en-US" sz="4000" b="1" dirty="0"/>
              <a:t> +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58F9CD7-8A17-8B75-2E94-1DB95BC6B247}"/>
              </a:ext>
            </a:extLst>
          </p:cNvPr>
          <p:cNvSpPr/>
          <p:nvPr/>
        </p:nvSpPr>
        <p:spPr>
          <a:xfrm flipH="1">
            <a:off x="933941" y="3945850"/>
            <a:ext cx="4324865" cy="123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Negative </a:t>
            </a:r>
            <a:r>
              <a:rPr lang="en-US" sz="4000" b="1" dirty="0"/>
              <a:t>-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D4184C-2BB0-E111-B613-5E8A3D9059AD}"/>
              </a:ext>
            </a:extLst>
          </p:cNvPr>
          <p:cNvCxnSpPr>
            <a:cxnSpLocks/>
          </p:cNvCxnSpPr>
          <p:nvPr/>
        </p:nvCxnSpPr>
        <p:spPr>
          <a:xfrm flipV="1">
            <a:off x="6220775" y="1952368"/>
            <a:ext cx="0" cy="1102880"/>
          </a:xfrm>
          <a:prstGeom prst="line">
            <a:avLst/>
          </a:prstGeom>
          <a:ln w="539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6DA3E8-5543-25A0-4650-0CF7414C8D3A}"/>
              </a:ext>
            </a:extLst>
          </p:cNvPr>
          <p:cNvSpPr txBox="1"/>
          <p:nvPr/>
        </p:nvSpPr>
        <p:spPr>
          <a:xfrm>
            <a:off x="2694545" y="1450997"/>
            <a:ext cx="590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CAD Score</a:t>
            </a:r>
          </a:p>
        </p:txBody>
      </p:sp>
    </p:spTree>
    <p:extLst>
      <p:ext uri="{BB962C8B-B14F-4D97-AF65-F5344CB8AC3E}">
        <p14:creationId xmlns:p14="http://schemas.microsoft.com/office/powerpoint/2010/main" val="2163589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D4535-961B-2B4A-83DC-210081A6A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9" y="319139"/>
            <a:ext cx="5243512" cy="6694170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rea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nder the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urve (AUC)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AUC quantifies how the CAD system performed.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Goal: as near to top left corner as possible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B6811B-B2BD-2F11-3000-941689A10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603" y="207378"/>
            <a:ext cx="6250509" cy="62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52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D4535-961B-2B4A-83DC-210081A6A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9" y="36509"/>
            <a:ext cx="5243512" cy="6694170"/>
          </a:xfrm>
        </p:spPr>
        <p:txBody>
          <a:bodyPr anchor="t">
            <a:normAutofit fontScale="90000"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These curves are made by considering every possible threshold and plotting the sensitivity against the specificity.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The “</a:t>
            </a:r>
            <a:r>
              <a:rPr lang="en-CA" dirty="0"/>
              <a:t>•”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on the curve shows a potential balanced threshold where sensitivity and specificity are both highest.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B6811B-B2BD-2F11-3000-941689A10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603" y="207378"/>
            <a:ext cx="6250509" cy="625050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2246B8-7ED5-75E0-D9D0-428877F73716}"/>
              </a:ext>
            </a:extLst>
          </p:cNvPr>
          <p:cNvCxnSpPr/>
          <p:nvPr/>
        </p:nvCxnSpPr>
        <p:spPr>
          <a:xfrm>
            <a:off x="6769626" y="207378"/>
            <a:ext cx="254643" cy="68387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68B6C0-2C7E-2493-283A-FE563A1A94D9}"/>
              </a:ext>
            </a:extLst>
          </p:cNvPr>
          <p:cNvCxnSpPr/>
          <p:nvPr/>
        </p:nvCxnSpPr>
        <p:spPr>
          <a:xfrm>
            <a:off x="7601648" y="1039400"/>
            <a:ext cx="254643" cy="68387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82F6BD-7D1A-06BE-9819-922A1F39246C}"/>
              </a:ext>
            </a:extLst>
          </p:cNvPr>
          <p:cNvCxnSpPr/>
          <p:nvPr/>
        </p:nvCxnSpPr>
        <p:spPr>
          <a:xfrm>
            <a:off x="8013544" y="1377156"/>
            <a:ext cx="254643" cy="68387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32B05C-511A-D96A-FAE9-7B1B7D51BFBD}"/>
              </a:ext>
            </a:extLst>
          </p:cNvPr>
          <p:cNvCxnSpPr/>
          <p:nvPr/>
        </p:nvCxnSpPr>
        <p:spPr>
          <a:xfrm>
            <a:off x="8581571" y="1624288"/>
            <a:ext cx="254643" cy="68387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F2F3B1-31EC-1669-4991-0EE13DE2BECF}"/>
              </a:ext>
            </a:extLst>
          </p:cNvPr>
          <p:cNvCxnSpPr/>
          <p:nvPr/>
        </p:nvCxnSpPr>
        <p:spPr>
          <a:xfrm>
            <a:off x="9161955" y="1761716"/>
            <a:ext cx="254643" cy="68387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84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5B9F-0D9E-47BE-9DC9-2BEBBEE1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779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b="1" dirty="0"/>
              <a:t>riage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36739-8409-44BB-A45C-7E8FB2FE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111243"/>
            <a:ext cx="11122430" cy="1453603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Use a 2-person panel for CXRs deemed by CAD to be normal or pure TB only –  with </a:t>
            </a:r>
            <a:r>
              <a:rPr lang="en-US" dirty="0">
                <a:solidFill>
                  <a:srgbClr val="FF0000"/>
                </a:solidFill>
              </a:rPr>
              <a:t>“false negatives or uncertain” (when 2-person panel disagrees with CAD) </a:t>
            </a:r>
            <a:r>
              <a:rPr lang="en-US" b="1" dirty="0">
                <a:solidFill>
                  <a:srgbClr val="FF0000"/>
                </a:solidFill>
              </a:rPr>
              <a:t>referred </a:t>
            </a:r>
            <a:r>
              <a:rPr lang="en-US" dirty="0">
                <a:solidFill>
                  <a:srgbClr val="FF0000"/>
                </a:solidFill>
              </a:rPr>
              <a:t>to full panel,</a:t>
            </a:r>
            <a:r>
              <a:rPr lang="en-US" dirty="0"/>
              <a:t> and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use “the radiologist + 4-person panel” for all others </a:t>
            </a:r>
            <a:r>
              <a:rPr lang="en-US" dirty="0"/>
              <a:t>from the start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8A598-D5CD-40C1-A49A-04D1BA9C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1" y="2634127"/>
            <a:ext cx="11849469" cy="387897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58E4E4-8168-4F0D-9833-BAA65B9111CE}"/>
              </a:ext>
            </a:extLst>
          </p:cNvPr>
          <p:cNvSpPr/>
          <p:nvPr/>
        </p:nvSpPr>
        <p:spPr>
          <a:xfrm>
            <a:off x="6096000" y="4780722"/>
            <a:ext cx="3544957" cy="1083365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F682-09F3-D249-B70E-D13792DA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125"/>
            <a:ext cx="9592887" cy="1325563"/>
          </a:xfrm>
        </p:spPr>
        <p:txBody>
          <a:bodyPr/>
          <a:lstStyle/>
          <a:p>
            <a:r>
              <a:rPr lang="en-US" dirty="0"/>
              <a:t>Declaration of No Conflict of Interest &amp; </a:t>
            </a:r>
            <a:br>
              <a:rPr lang="en-US" dirty="0"/>
            </a:br>
            <a:r>
              <a:rPr lang="en-US" dirty="0"/>
              <a:t>Ethics review statement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14DE2-A738-2044-A925-66D4173D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044" y="2040721"/>
            <a:ext cx="95596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5050"/>
                </a:solidFill>
              </a:rPr>
              <a:t>No</a:t>
            </a:r>
            <a:r>
              <a:rPr lang="en-US" sz="3200" dirty="0"/>
              <a:t> members of the research team have any </a:t>
            </a:r>
            <a:r>
              <a:rPr lang="en-US" sz="3200" i="1" dirty="0">
                <a:solidFill>
                  <a:srgbClr val="FF5050"/>
                </a:solidFill>
              </a:rPr>
              <a:t>commercial interest </a:t>
            </a:r>
            <a:r>
              <a:rPr lang="en-US" sz="3200" dirty="0"/>
              <a:t>in any of the intellectual property or products being developed or studied in this project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research conducted has been approved by UBC and UCT </a:t>
            </a:r>
            <a:r>
              <a:rPr lang="en-US" sz="3200" dirty="0">
                <a:solidFill>
                  <a:srgbClr val="FF5050"/>
                </a:solidFill>
              </a:rPr>
              <a:t>research ethics boards </a:t>
            </a:r>
          </a:p>
        </p:txBody>
      </p:sp>
    </p:spTree>
    <p:extLst>
      <p:ext uri="{BB962C8B-B14F-4D97-AF65-F5344CB8AC3E}">
        <p14:creationId xmlns:p14="http://schemas.microsoft.com/office/powerpoint/2010/main" val="611319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3F13-A321-F34C-8912-6B80BDB1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Accuracy </a:t>
            </a:r>
            <a:r>
              <a:rPr lang="en-US" dirty="0"/>
              <a:t>will determine</a:t>
            </a:r>
            <a:r>
              <a:rPr lang="en-US" b="1" dirty="0"/>
              <a:t>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275C6-D142-7B42-899C-554EF2E3E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663238" cy="5314949"/>
          </a:xfrm>
        </p:spPr>
        <p:txBody>
          <a:bodyPr>
            <a:normAutofit/>
          </a:bodyPr>
          <a:lstStyle/>
          <a:p>
            <a:pPr marL="231775" indent="-231775">
              <a:spcAft>
                <a:spcPts val="1200"/>
              </a:spcAft>
              <a:buNone/>
            </a:pPr>
            <a:r>
              <a:rPr lang="en-US" dirty="0"/>
              <a:t>– i.e. If instead of 40% of the cases coming to the “radiologist+ 4-person Certification Panel” being compensable (true positives), it could be 80%: system will be more efficient.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dirty="0"/>
              <a:t>BUT, if there are many </a:t>
            </a:r>
            <a:r>
              <a:rPr lang="en-US" b="1" dirty="0"/>
              <a:t>false negatives </a:t>
            </a:r>
            <a:r>
              <a:rPr lang="en-US" dirty="0"/>
              <a:t>(files that are assessed by 2-person THEN REFERRED to + 4-person) there would be a </a:t>
            </a:r>
            <a:r>
              <a:rPr lang="en-US" dirty="0">
                <a:solidFill>
                  <a:srgbClr val="FF0000"/>
                </a:solidFill>
              </a:rPr>
              <a:t>loss of efficiency  </a:t>
            </a:r>
            <a:r>
              <a:rPr lang="en-US" dirty="0"/>
              <a:t>-- hence need to reduce false negatives.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dirty="0"/>
              <a:t>BUT, if there are very many </a:t>
            </a:r>
            <a:r>
              <a:rPr lang="en-US" b="1" dirty="0"/>
              <a:t>false positives </a:t>
            </a:r>
            <a:r>
              <a:rPr lang="en-US" dirty="0"/>
              <a:t>that go to the 4-person panels – that would </a:t>
            </a:r>
            <a:r>
              <a:rPr lang="en-US" dirty="0">
                <a:solidFill>
                  <a:srgbClr val="FF0000"/>
                </a:solidFill>
              </a:rPr>
              <a:t>also decrease efficiency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So accuracy and efficiency are needed for social justice!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2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32B1-73F8-084F-BADF-66C32AED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17"/>
            <a:ext cx="11049000" cy="106362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did so far in validating CAD for this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909D7-533A-5B43-92E9-3EF701EA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50537"/>
            <a:ext cx="11692890" cy="55578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dirty="0"/>
              <a:t>1.Pre- Trial #1:  152 CXRs </a:t>
            </a:r>
          </a:p>
          <a:p>
            <a:pPr marL="0" indent="0">
              <a:buNone/>
            </a:pPr>
            <a:r>
              <a:rPr lang="en-US" sz="3400" dirty="0"/>
              <a:t>	-  data presented in April 2019; </a:t>
            </a:r>
          </a:p>
          <a:p>
            <a:pPr marL="0" indent="0">
              <a:buNone/>
            </a:pPr>
            <a:r>
              <a:rPr lang="en-US" sz="3400" dirty="0"/>
              <a:t> -  identified technical issues that had to be addressed in further trials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sz="4100" b="1" dirty="0"/>
              <a:t>Trial #1 </a:t>
            </a:r>
            <a:r>
              <a:rPr lang="en-US" sz="4100" dirty="0"/>
              <a:t>– 330 CXRs (retrospective gold standard assessment)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3400" dirty="0"/>
              <a:t>-  described in next few slides (4 vendors)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sz="3400" dirty="0"/>
              <a:t>Pre-Trial #2 – 286 CXRs</a:t>
            </a:r>
          </a:p>
          <a:p>
            <a:pPr marL="0" indent="0">
              <a:buNone/>
            </a:pPr>
            <a:r>
              <a:rPr lang="en-US" sz="3400" dirty="0"/>
              <a:t>	-assessed images that were originally digital, then printed, mailed to MBOD then scanned to DICOM format. (2 vendors) – results were poor (AUC ~0.5-0.6 for TB)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sz="4100" b="1" dirty="0"/>
              <a:t>Trial #2 </a:t>
            </a:r>
            <a:r>
              <a:rPr lang="en-US" sz="4100" dirty="0"/>
              <a:t>– 501 CXRs (prospective ‘field’ gold standard assessment)</a:t>
            </a:r>
          </a:p>
          <a:p>
            <a:pPr marL="0" indent="0">
              <a:buNone/>
            </a:pPr>
            <a:r>
              <a:rPr lang="en-US" dirty="0"/>
              <a:t> -  </a:t>
            </a:r>
            <a:r>
              <a:rPr lang="en-US" sz="3400" dirty="0"/>
              <a:t>described below (3 vendors)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b="1" dirty="0"/>
              <a:t>. </a:t>
            </a:r>
            <a:r>
              <a:rPr lang="en-US" sz="4100" b="1" dirty="0"/>
              <a:t>Trial #3 </a:t>
            </a:r>
            <a:r>
              <a:rPr lang="en-US" sz="4100" dirty="0"/>
              <a:t>– 867 CXRs (retrospective gold standard assessment) (1 vendor)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24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FF17C-DFF1-3648-BA5F-F74582765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RESULTS</a:t>
            </a:r>
          </a:p>
          <a:p>
            <a:pPr marL="0" indent="0" algn="ctr">
              <a:buNone/>
            </a:pPr>
            <a:r>
              <a:rPr lang="en-US" sz="6000" dirty="0"/>
              <a:t>(Trials 1, 2, 3) </a:t>
            </a:r>
          </a:p>
        </p:txBody>
      </p:sp>
    </p:spTree>
    <p:extLst>
      <p:ext uri="{BB962C8B-B14F-4D97-AF65-F5344CB8AC3E}">
        <p14:creationId xmlns:p14="http://schemas.microsoft.com/office/powerpoint/2010/main" val="4046009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33380F-F86B-4AE6-8738-0E19D499A165}"/>
              </a:ext>
            </a:extLst>
          </p:cNvPr>
          <p:cNvSpPr txBox="1"/>
          <p:nvPr/>
        </p:nvSpPr>
        <p:spPr>
          <a:xfrm>
            <a:off x="0" y="-89396"/>
            <a:ext cx="12319461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Peer-reviewed publications to date: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 err="1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Kistnasamy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B, </a:t>
            </a:r>
            <a:r>
              <a:rPr lang="en-US" sz="2000" dirty="0" err="1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Yassi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A, Yu J, Spiegel SJ, Fourie A, Barker S, Spiegel JM. Tackling injustices of occupational lung disease acquired in South African mines: 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Recent developments and ongoing challenges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</a:t>
            </a:r>
            <a:r>
              <a:rPr lang="en-US" sz="2000" b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Globalization and Health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2018 Dec;14(1):1-4.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Young C, Barker S, Ehrlich R, Kistnasamy B, Yassi A. 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Computer-aided detection 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for tuberculosis and silicosis in chest radiographs of gold miners of South Africa. </a:t>
            </a:r>
            <a:r>
              <a:rPr lang="en-US" sz="2000" b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Intern’l</a:t>
            </a:r>
            <a:r>
              <a:rPr lang="en-US" sz="2000" b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J TB &amp; Lung Disease.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2020 Apr 1;24(4):444-51.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Ehrlich R, Barker S, </a:t>
            </a:r>
            <a:r>
              <a:rPr lang="en-US" sz="2000" dirty="0" err="1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te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Water Naude J, Rees D, Kistnasamy B, Naidoo J, Yassi A. Accuracy of 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Computer-Aided Detection 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of Occupational Lung Disease: Silicosis and Pulmonary Tuberculosis in Ex-Miners from the SA Gold Mines. </a:t>
            </a:r>
            <a:r>
              <a:rPr lang="en-US" sz="2000" b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International J Environ  Research and Public Health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2022 Sep 29;19(19):12402.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Barker S, Ehrlich R, Spiegel JM, Kistnasamy B, Riera F, Fourie A, </a:t>
            </a:r>
            <a:r>
              <a:rPr lang="en-US" sz="2000" dirty="0" err="1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Mtshali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N, </a:t>
            </a:r>
            <a:r>
              <a:rPr lang="en-US" sz="2000" dirty="0" err="1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Rabada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M, Lockhart K, Yassi A. Reforming the workers’ compensation process for occupational lung disease among miners in South Africa: An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efficiency </a:t>
            </a:r>
            <a:r>
              <a:rPr lang="en-US" sz="2000" b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tudy of claims assessment. </a:t>
            </a:r>
            <a:r>
              <a:rPr lang="en-US" sz="2000" b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International Archives of </a:t>
            </a:r>
            <a:r>
              <a:rPr lang="en-US" sz="2000" b="1" dirty="0" err="1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Occ</a:t>
            </a:r>
            <a:r>
              <a:rPr lang="en-US" sz="2000" b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and </a:t>
            </a:r>
            <a:r>
              <a:rPr lang="en-US" sz="2000" b="1" dirty="0" err="1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Environl</a:t>
            </a:r>
            <a:r>
              <a:rPr lang="en-US" sz="2000" b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Health.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2022;95(4):825-33.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Williams H, Ehrlich R, Barker S, </a:t>
            </a:r>
            <a:r>
              <a:rPr lang="en-US" sz="2000" dirty="0" err="1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Kisting-Cairncross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S, Zungu M, Yassi A.  Utility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of length of mining Service and latency 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in predicting silicosis …. </a:t>
            </a:r>
            <a:r>
              <a:rPr lang="en-US" sz="2000" b="1" dirty="0" err="1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Intern’l</a:t>
            </a:r>
            <a:r>
              <a:rPr lang="en-US" sz="2000" b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j environ research and public health. 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2022 Mar 17;19(6):3562.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Ehrlich R, Barker S, Tsang VW, Kistnasamy B, Yassi A.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Access of migrant gold miners 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to compensation for occupational lung disease: Quantifying a legacy of injustice.</a:t>
            </a:r>
            <a:r>
              <a:rPr lang="en-US" sz="2000" b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J  Migration &amp; Health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2021 Jan 1;4:100065.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Spiegel JM, Ehrlich R, Yassi A, Riera F, Wilkinson J, Lockhart K, Barker S, Kistnasamy B. Using artificial intelligence for high-volume identification of silicosis and tuberculosis: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 bio-ethics approach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</a:t>
            </a:r>
            <a:r>
              <a:rPr lang="en-US" sz="2000" b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Annals of Global Health</a:t>
            </a: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2021;87(1).</a:t>
            </a:r>
          </a:p>
          <a:p>
            <a:pPr marL="457200" indent="-457200">
              <a:buAutoNum type="arabicPeriod"/>
            </a:pPr>
            <a:endParaRPr lang="en-US" sz="1600" dirty="0"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D43EDA6-002B-944C-8FA5-6D6F035D2E1D}"/>
              </a:ext>
            </a:extLst>
          </p:cNvPr>
          <p:cNvSpPr/>
          <p:nvPr/>
        </p:nvSpPr>
        <p:spPr>
          <a:xfrm>
            <a:off x="0" y="1296785"/>
            <a:ext cx="12036829" cy="187867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31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F504-DD69-C840-BF64-AF001E0E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from Trial #1 -  the 330 CAD-CXR:</a:t>
            </a:r>
            <a:br>
              <a:rPr lang="en-US" dirty="0"/>
            </a:br>
            <a:r>
              <a:rPr lang="en-CA" sz="2200" dirty="0"/>
              <a:t>Young, C., Barker, S., Ehrlich, R., </a:t>
            </a:r>
            <a:r>
              <a:rPr lang="en-CA" sz="2200" dirty="0" err="1"/>
              <a:t>Kistnasamy</a:t>
            </a:r>
            <a:r>
              <a:rPr lang="en-CA" sz="2200" dirty="0"/>
              <a:t>, B., &amp; Yassi, A. (2020). Computer-aided detection for tuberculosis and silicosis in chest radiographs of gold miners of South Africa. </a:t>
            </a:r>
            <a:r>
              <a:rPr lang="en-CA" sz="2200" i="1" dirty="0"/>
              <a:t>The International Journal of Tuberculosis and Lung Disease</a:t>
            </a:r>
            <a:r>
              <a:rPr lang="en-CA" sz="2200" dirty="0"/>
              <a:t>, </a:t>
            </a:r>
            <a:r>
              <a:rPr lang="en-CA" sz="2200" i="1" dirty="0"/>
              <a:t>24</a:t>
            </a:r>
            <a:r>
              <a:rPr lang="en-CA" sz="2200" dirty="0"/>
              <a:t>(4), 444-451.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FD7B7-0E0A-7E4E-86BB-6A7296F2A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31" y="2420099"/>
            <a:ext cx="4406462" cy="4662488"/>
          </a:xfrm>
        </p:spPr>
        <p:txBody>
          <a:bodyPr>
            <a:normAutofit/>
          </a:bodyPr>
          <a:lstStyle/>
          <a:p>
            <a:r>
              <a:rPr lang="en-CA" b="1" dirty="0"/>
              <a:t>Detecting any abnormality </a:t>
            </a:r>
            <a:r>
              <a:rPr lang="en-CA" dirty="0"/>
              <a:t>(silicosis, TB, or </a:t>
            </a:r>
            <a:r>
              <a:rPr lang="en-CA" dirty="0" err="1"/>
              <a:t>silicotuberculosis</a:t>
            </a:r>
            <a:r>
              <a:rPr lang="en-CA" dirty="0"/>
              <a:t>) </a:t>
            </a:r>
          </a:p>
          <a:p>
            <a:pPr marL="0" indent="0">
              <a:buNone/>
            </a:pPr>
            <a:r>
              <a:rPr lang="en-CA" dirty="0"/>
              <a:t>	compared to  normal:  </a:t>
            </a:r>
          </a:p>
          <a:p>
            <a:r>
              <a:rPr lang="en-CA" dirty="0"/>
              <a:t>Able to achieve sensitivity of 98.2% and a specificity of 98.2% 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394" y="1744675"/>
            <a:ext cx="6691313" cy="50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20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7631-6DA0-DA49-BB0A-02AAEF15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668335"/>
            <a:ext cx="3690938" cy="2603508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Differentiating TB from normal </a:t>
            </a:r>
            <a:r>
              <a:rPr lang="en-CA" dirty="0"/>
              <a:t>CXRs  - also significantly greater than chance (3 companies).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095" y="114300"/>
            <a:ext cx="5117373" cy="39719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ECD837-010C-544B-A59D-215B8828928C}"/>
              </a:ext>
            </a:extLst>
          </p:cNvPr>
          <p:cNvSpPr txBox="1">
            <a:spLocks/>
          </p:cNvSpPr>
          <p:nvPr/>
        </p:nvSpPr>
        <p:spPr>
          <a:xfrm>
            <a:off x="838201" y="3525848"/>
            <a:ext cx="3233738" cy="316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/>
              <a:t>Differentiating silicosis from normal </a:t>
            </a:r>
            <a:r>
              <a:rPr lang="en-CA" dirty="0"/>
              <a:t>– 2 of the companies also significantly greater than chance (but not quite as good as for TB)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F7A66-F29F-D54E-8D4F-B8EC70E1AF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488" y="3525848"/>
            <a:ext cx="5683621" cy="33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67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BA2C-FA62-B84F-9671-52A169BE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on this – (RODNEY or STEVE need to make this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3E65-1335-4241-A5EB-62C8EF1B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287 CXRs – including ~100 ex-miners plus current miners who presented to the clinic at Harmony Gold May-June 2019</a:t>
            </a:r>
          </a:p>
          <a:p>
            <a:pPr>
              <a:spcAft>
                <a:spcPts val="1800"/>
              </a:spcAft>
            </a:pPr>
            <a:r>
              <a:rPr lang="en-US" dirty="0"/>
              <a:t>Assessed by 2 (or in some cases 3) AI companies</a:t>
            </a:r>
          </a:p>
          <a:p>
            <a:pPr>
              <a:spcAft>
                <a:spcPts val="1800"/>
              </a:spcAft>
            </a:pPr>
            <a:r>
              <a:rPr lang="en-US" dirty="0"/>
              <a:t>Those in which at all vendors agreed were normal or TB only sent to 2-person panel; others sent to radiologist + 4-person Panel</a:t>
            </a:r>
          </a:p>
          <a:p>
            <a:pPr marL="0" indent="0">
              <a:buNone/>
            </a:pPr>
            <a:r>
              <a:rPr lang="en-US" dirty="0"/>
              <a:t> Results:  ……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BD56AA9-4D4B-8E46-8C9C-B5050A99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53486"/>
              </p:ext>
            </p:extLst>
          </p:nvPr>
        </p:nvGraphicFramePr>
        <p:xfrm>
          <a:off x="80208" y="96153"/>
          <a:ext cx="12022938" cy="6601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7646">
                  <a:extLst>
                    <a:ext uri="{9D8B030D-6E8A-4147-A177-3AD203B41FA5}">
                      <a16:colId xmlns:a16="http://schemas.microsoft.com/office/drawing/2014/main" val="4151099209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3850648992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2428980241"/>
                    </a:ext>
                  </a:extLst>
                </a:gridCol>
              </a:tblGrid>
              <a:tr h="2438926">
                <a:tc>
                  <a:txBody>
                    <a:bodyPr/>
                    <a:lstStyle/>
                    <a:p>
                      <a:pPr algn="l"/>
                      <a:r>
                        <a:rPr lang="en-CA" sz="3600" dirty="0"/>
                        <a:t>TB versus Normal</a:t>
                      </a:r>
                    </a:p>
                    <a:p>
                      <a:pPr algn="l"/>
                      <a:r>
                        <a:rPr lang="en-CA" sz="1800" dirty="0"/>
                        <a:t>Trial 1: </a:t>
                      </a:r>
                      <a:r>
                        <a:rPr lang="en-CA" sz="1800" b="1" dirty="0"/>
                        <a:t>Vendor A  </a:t>
                      </a:r>
                      <a:r>
                        <a:rPr lang="en-CA" sz="1800" dirty="0"/>
                        <a:t>(N=142)</a:t>
                      </a:r>
                    </a:p>
                    <a:p>
                      <a:pPr algn="l"/>
                      <a:r>
                        <a:rPr lang="en-CA" sz="3000" dirty="0"/>
                        <a:t>Sensitivity: 96%</a:t>
                      </a:r>
                    </a:p>
                    <a:p>
                      <a:pPr algn="l"/>
                      <a:r>
                        <a:rPr lang="en-CA" sz="3000" dirty="0"/>
                        <a:t>Specificity: 96%</a:t>
                      </a:r>
                    </a:p>
                    <a:p>
                      <a:pPr algn="l"/>
                      <a:r>
                        <a:rPr lang="en-CA" sz="3000" dirty="0"/>
                        <a:t>Balanced accuracy: 96%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Lungs with TB</a:t>
                      </a:r>
                    </a:p>
                    <a:p>
                      <a:pPr algn="ctr"/>
                      <a:r>
                        <a:rPr lang="en-US" sz="3600" dirty="0"/>
                        <a:t>N=85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Normal lungs</a:t>
                      </a:r>
                    </a:p>
                    <a:p>
                      <a:pPr algn="ctr"/>
                      <a:r>
                        <a:rPr lang="en-US" sz="3600" dirty="0"/>
                        <a:t>N=57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271238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Positive</a:t>
                      </a:r>
                    </a:p>
                    <a:p>
                      <a:pPr algn="ctr"/>
                      <a:r>
                        <a:rPr lang="en-US" sz="3600" dirty="0"/>
                        <a:t>N=84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positive</a:t>
                      </a:r>
                    </a:p>
                    <a:p>
                      <a:pPr algn="ctr"/>
                      <a:r>
                        <a:rPr lang="en-US" sz="3600" dirty="0"/>
                        <a:t>82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positive</a:t>
                      </a:r>
                    </a:p>
                    <a:p>
                      <a:pPr algn="ctr"/>
                      <a:r>
                        <a:rPr lang="en-US" sz="3600" dirty="0"/>
                        <a:t>2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42317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Negative</a:t>
                      </a:r>
                    </a:p>
                    <a:p>
                      <a:pPr algn="ctr"/>
                      <a:r>
                        <a:rPr lang="en-US" sz="3600" dirty="0"/>
                        <a:t>N=58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negative</a:t>
                      </a:r>
                    </a:p>
                    <a:p>
                      <a:pPr algn="ctr"/>
                      <a:r>
                        <a:rPr lang="en-US" sz="3600" dirty="0"/>
                        <a:t>3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negative</a:t>
                      </a:r>
                    </a:p>
                    <a:p>
                      <a:pPr algn="ctr"/>
                      <a:r>
                        <a:rPr lang="en-US" sz="3600" dirty="0"/>
                        <a:t>55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230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BA2C-FA62-B84F-9671-52A169BE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on this – (RODNEY or STEVE need to make this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3E65-1335-4241-A5EB-62C8EF1B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287 CXRs – including ~100 ex-miners plus current miners who presented to the clinic at Harmony Gold May-June 2019</a:t>
            </a:r>
          </a:p>
          <a:p>
            <a:pPr>
              <a:spcAft>
                <a:spcPts val="1800"/>
              </a:spcAft>
            </a:pPr>
            <a:r>
              <a:rPr lang="en-US" dirty="0"/>
              <a:t>Assessed by 2 (or in some cases 3) AI companies</a:t>
            </a:r>
          </a:p>
          <a:p>
            <a:pPr>
              <a:spcAft>
                <a:spcPts val="1800"/>
              </a:spcAft>
            </a:pPr>
            <a:r>
              <a:rPr lang="en-US" dirty="0"/>
              <a:t>Those in which at all vendors agreed were normal or TB only sent to 2-person panel; others sent to radiologist + 4-person Panel</a:t>
            </a:r>
          </a:p>
          <a:p>
            <a:pPr marL="0" indent="0">
              <a:buNone/>
            </a:pPr>
            <a:r>
              <a:rPr lang="en-US" dirty="0"/>
              <a:t> Results:  ……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BD56AA9-4D4B-8E46-8C9C-B5050A99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236801"/>
              </p:ext>
            </p:extLst>
          </p:nvPr>
        </p:nvGraphicFramePr>
        <p:xfrm>
          <a:off x="80208" y="96153"/>
          <a:ext cx="12022938" cy="6601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7646">
                  <a:extLst>
                    <a:ext uri="{9D8B030D-6E8A-4147-A177-3AD203B41FA5}">
                      <a16:colId xmlns:a16="http://schemas.microsoft.com/office/drawing/2014/main" val="4151099209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3850648992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2428980241"/>
                    </a:ext>
                  </a:extLst>
                </a:gridCol>
              </a:tblGrid>
              <a:tr h="2438926">
                <a:tc>
                  <a:txBody>
                    <a:bodyPr/>
                    <a:lstStyle/>
                    <a:p>
                      <a:pPr algn="l"/>
                      <a:r>
                        <a:rPr lang="en-CA" sz="3600" dirty="0"/>
                        <a:t>TB versus Normal</a:t>
                      </a:r>
                    </a:p>
                    <a:p>
                      <a:pPr algn="l"/>
                      <a:r>
                        <a:rPr lang="en-CA" sz="1800" dirty="0"/>
                        <a:t>Trial 1: </a:t>
                      </a:r>
                      <a:r>
                        <a:rPr lang="en-CA" sz="1800" b="1" dirty="0"/>
                        <a:t>Vendor B  </a:t>
                      </a:r>
                      <a:r>
                        <a:rPr lang="en-CA" sz="1800" dirty="0"/>
                        <a:t>(N=142)</a:t>
                      </a:r>
                    </a:p>
                    <a:p>
                      <a:pPr algn="l"/>
                      <a:r>
                        <a:rPr lang="en-CA" sz="3000" dirty="0"/>
                        <a:t>Sensitivity: 94%</a:t>
                      </a:r>
                    </a:p>
                    <a:p>
                      <a:pPr algn="l"/>
                      <a:r>
                        <a:rPr lang="en-CA" sz="3000" dirty="0"/>
                        <a:t>Specificity: 91%</a:t>
                      </a:r>
                    </a:p>
                    <a:p>
                      <a:pPr algn="l"/>
                      <a:r>
                        <a:rPr lang="en-CA" sz="3000" dirty="0"/>
                        <a:t>Balanced accuracy: 93%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Lungs with TB</a:t>
                      </a:r>
                    </a:p>
                    <a:p>
                      <a:pPr algn="ctr"/>
                      <a:r>
                        <a:rPr lang="en-US" sz="3600" dirty="0"/>
                        <a:t>N=85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Normal lungs</a:t>
                      </a:r>
                    </a:p>
                    <a:p>
                      <a:pPr algn="ctr"/>
                      <a:r>
                        <a:rPr lang="en-US" sz="3600" dirty="0"/>
                        <a:t>N=57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271238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Positive</a:t>
                      </a:r>
                    </a:p>
                    <a:p>
                      <a:pPr algn="ctr"/>
                      <a:r>
                        <a:rPr lang="en-US" sz="3600" dirty="0"/>
                        <a:t>N=85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positive</a:t>
                      </a:r>
                    </a:p>
                    <a:p>
                      <a:pPr algn="ctr"/>
                      <a:r>
                        <a:rPr lang="en-US" sz="3600" dirty="0"/>
                        <a:t>80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positive</a:t>
                      </a:r>
                    </a:p>
                    <a:p>
                      <a:pPr algn="ctr"/>
                      <a:r>
                        <a:rPr lang="en-US" sz="3600" dirty="0"/>
                        <a:t>5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42317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Negative</a:t>
                      </a:r>
                    </a:p>
                    <a:p>
                      <a:pPr algn="ctr"/>
                      <a:r>
                        <a:rPr lang="en-US" sz="3600" dirty="0"/>
                        <a:t>N=57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negative</a:t>
                      </a:r>
                    </a:p>
                    <a:p>
                      <a:pPr algn="ctr"/>
                      <a:r>
                        <a:rPr lang="en-US" sz="3600" dirty="0"/>
                        <a:t>5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negative</a:t>
                      </a:r>
                    </a:p>
                    <a:p>
                      <a:pPr algn="ctr"/>
                      <a:r>
                        <a:rPr lang="en-US" sz="3600" dirty="0"/>
                        <a:t>52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823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BA2C-FA62-B84F-9671-52A169BE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on this – (RODNEY or STEVE need to make this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3E65-1335-4241-A5EB-62C8EF1B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287 CXRs – including ~100 ex-miners plus current miners who presented to the clinic at Harmony Gold May-June 2019</a:t>
            </a:r>
          </a:p>
          <a:p>
            <a:pPr>
              <a:spcAft>
                <a:spcPts val="1800"/>
              </a:spcAft>
            </a:pPr>
            <a:r>
              <a:rPr lang="en-US" dirty="0"/>
              <a:t>Assessed by 2 (or in some cases 3) AI companies</a:t>
            </a:r>
          </a:p>
          <a:p>
            <a:pPr>
              <a:spcAft>
                <a:spcPts val="1800"/>
              </a:spcAft>
            </a:pPr>
            <a:r>
              <a:rPr lang="en-US" dirty="0"/>
              <a:t>Those in which at all vendors agreed were normal or TB only sent to 2-person panel; others sent to radiologist + 4-person Panel</a:t>
            </a:r>
          </a:p>
          <a:p>
            <a:pPr marL="0" indent="0">
              <a:buNone/>
            </a:pPr>
            <a:r>
              <a:rPr lang="en-US" dirty="0"/>
              <a:t> Results:  ……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BD56AA9-4D4B-8E46-8C9C-B5050A99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94544"/>
              </p:ext>
            </p:extLst>
          </p:nvPr>
        </p:nvGraphicFramePr>
        <p:xfrm>
          <a:off x="80208" y="96153"/>
          <a:ext cx="12022938" cy="6601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7646">
                  <a:extLst>
                    <a:ext uri="{9D8B030D-6E8A-4147-A177-3AD203B41FA5}">
                      <a16:colId xmlns:a16="http://schemas.microsoft.com/office/drawing/2014/main" val="4151099209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3850648992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2428980241"/>
                    </a:ext>
                  </a:extLst>
                </a:gridCol>
              </a:tblGrid>
              <a:tr h="2438926">
                <a:tc>
                  <a:txBody>
                    <a:bodyPr/>
                    <a:lstStyle/>
                    <a:p>
                      <a:pPr algn="l"/>
                      <a:r>
                        <a:rPr lang="en-CA" sz="3200" dirty="0"/>
                        <a:t>Silicosis versus Normal</a:t>
                      </a:r>
                    </a:p>
                    <a:p>
                      <a:pPr algn="l"/>
                      <a:r>
                        <a:rPr lang="en-CA" sz="1800" dirty="0"/>
                        <a:t>Trial 1: </a:t>
                      </a:r>
                      <a:r>
                        <a:rPr lang="en-CA" sz="1800" b="1" dirty="0"/>
                        <a:t>Vendor A  </a:t>
                      </a:r>
                      <a:r>
                        <a:rPr lang="en-CA" sz="1800" dirty="0"/>
                        <a:t>(N=190)</a:t>
                      </a:r>
                    </a:p>
                    <a:p>
                      <a:pPr algn="l"/>
                      <a:r>
                        <a:rPr lang="en-CA" sz="3000" dirty="0"/>
                        <a:t>Sensitivity: 98%</a:t>
                      </a:r>
                    </a:p>
                    <a:p>
                      <a:pPr algn="l"/>
                      <a:r>
                        <a:rPr lang="en-CA" sz="3000" dirty="0"/>
                        <a:t>Specificity: 98%</a:t>
                      </a:r>
                    </a:p>
                    <a:p>
                      <a:pPr algn="l"/>
                      <a:r>
                        <a:rPr lang="en-CA" sz="3000" dirty="0"/>
                        <a:t>Balanced accuracy: 98%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Lungs with Silicosis</a:t>
                      </a:r>
                    </a:p>
                    <a:p>
                      <a:pPr algn="ctr"/>
                      <a:r>
                        <a:rPr lang="en-US" sz="3600" dirty="0"/>
                        <a:t>N=133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Normal lungs</a:t>
                      </a:r>
                    </a:p>
                    <a:p>
                      <a:pPr algn="ctr"/>
                      <a:r>
                        <a:rPr lang="en-US" sz="3600" dirty="0"/>
                        <a:t>N=57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271238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Positive</a:t>
                      </a:r>
                    </a:p>
                    <a:p>
                      <a:pPr algn="ctr"/>
                      <a:r>
                        <a:rPr lang="en-US" sz="3600" dirty="0"/>
                        <a:t>N=131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positive</a:t>
                      </a:r>
                    </a:p>
                    <a:p>
                      <a:pPr algn="ctr"/>
                      <a:r>
                        <a:rPr lang="en-US" sz="3600" dirty="0"/>
                        <a:t>130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positive</a:t>
                      </a:r>
                    </a:p>
                    <a:p>
                      <a:pPr algn="ctr"/>
                      <a:r>
                        <a:rPr lang="en-US" sz="3600" dirty="0"/>
                        <a:t>1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42317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Negative</a:t>
                      </a:r>
                    </a:p>
                    <a:p>
                      <a:pPr algn="ctr"/>
                      <a:r>
                        <a:rPr lang="en-US" sz="3600" dirty="0"/>
                        <a:t>N=59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negative</a:t>
                      </a:r>
                    </a:p>
                    <a:p>
                      <a:pPr algn="ctr"/>
                      <a:r>
                        <a:rPr lang="en-US" sz="3600" dirty="0"/>
                        <a:t>3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negative</a:t>
                      </a:r>
                    </a:p>
                    <a:p>
                      <a:pPr algn="ctr"/>
                      <a:r>
                        <a:rPr lang="en-US" sz="3600" dirty="0"/>
                        <a:t>56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501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BA2C-FA62-B84F-9671-52A169BE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on this – (RODNEY or STEVE need to make this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3E65-1335-4241-A5EB-62C8EF1B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287 CXRs – including ~100 ex-miners plus current miners who presented to the clinic at Harmony Gold May-June 2019</a:t>
            </a:r>
          </a:p>
          <a:p>
            <a:pPr>
              <a:spcAft>
                <a:spcPts val="1800"/>
              </a:spcAft>
            </a:pPr>
            <a:r>
              <a:rPr lang="en-US" dirty="0"/>
              <a:t>Assessed by 2 (or in some cases 3) AI companies</a:t>
            </a:r>
          </a:p>
          <a:p>
            <a:pPr>
              <a:spcAft>
                <a:spcPts val="1800"/>
              </a:spcAft>
            </a:pPr>
            <a:r>
              <a:rPr lang="en-US" dirty="0"/>
              <a:t>Those in which at all vendors agreed were normal or TB only sent to 2-person panel; others sent to radiologist + 4-person Panel</a:t>
            </a:r>
          </a:p>
          <a:p>
            <a:pPr marL="0" indent="0">
              <a:buNone/>
            </a:pPr>
            <a:r>
              <a:rPr lang="en-US" dirty="0"/>
              <a:t> Results:  ……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BD56AA9-4D4B-8E46-8C9C-B5050A99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686432"/>
              </p:ext>
            </p:extLst>
          </p:nvPr>
        </p:nvGraphicFramePr>
        <p:xfrm>
          <a:off x="80208" y="96153"/>
          <a:ext cx="12022938" cy="6601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7646">
                  <a:extLst>
                    <a:ext uri="{9D8B030D-6E8A-4147-A177-3AD203B41FA5}">
                      <a16:colId xmlns:a16="http://schemas.microsoft.com/office/drawing/2014/main" val="4151099209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3850648992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2428980241"/>
                    </a:ext>
                  </a:extLst>
                </a:gridCol>
              </a:tblGrid>
              <a:tr h="2438926">
                <a:tc>
                  <a:txBody>
                    <a:bodyPr/>
                    <a:lstStyle/>
                    <a:p>
                      <a:pPr algn="l"/>
                      <a:r>
                        <a:rPr lang="en-CA" sz="3200" dirty="0"/>
                        <a:t>Silicosis versus Normal</a:t>
                      </a:r>
                    </a:p>
                    <a:p>
                      <a:pPr algn="l"/>
                      <a:r>
                        <a:rPr lang="en-CA" sz="1800" dirty="0"/>
                        <a:t>Trial 1: </a:t>
                      </a:r>
                      <a:r>
                        <a:rPr lang="en-CA" sz="1800" b="1" dirty="0"/>
                        <a:t>Vendor B  </a:t>
                      </a:r>
                      <a:r>
                        <a:rPr lang="en-CA" sz="1800" dirty="0"/>
                        <a:t>(N=190)</a:t>
                      </a:r>
                    </a:p>
                    <a:p>
                      <a:pPr algn="l"/>
                      <a:r>
                        <a:rPr lang="en-CA" sz="3000" dirty="0"/>
                        <a:t>Sensitivity: 90%</a:t>
                      </a:r>
                    </a:p>
                    <a:p>
                      <a:pPr algn="l"/>
                      <a:r>
                        <a:rPr lang="en-CA" sz="3000" dirty="0"/>
                        <a:t>Specificity: 89%</a:t>
                      </a:r>
                    </a:p>
                    <a:p>
                      <a:pPr algn="l"/>
                      <a:r>
                        <a:rPr lang="en-CA" sz="3000" dirty="0"/>
                        <a:t>Balanced accuracy: 90%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Lungs with Silicosis</a:t>
                      </a:r>
                    </a:p>
                    <a:p>
                      <a:pPr algn="ctr"/>
                      <a:r>
                        <a:rPr lang="en-US" sz="3600" dirty="0"/>
                        <a:t>N=133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Normal lungs</a:t>
                      </a:r>
                    </a:p>
                    <a:p>
                      <a:pPr algn="ctr"/>
                      <a:r>
                        <a:rPr lang="en-US" sz="3600" dirty="0"/>
                        <a:t>N=57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271238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Positive</a:t>
                      </a:r>
                    </a:p>
                    <a:p>
                      <a:pPr algn="ctr"/>
                      <a:r>
                        <a:rPr lang="en-US" sz="3600" dirty="0"/>
                        <a:t>N=126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positive</a:t>
                      </a:r>
                    </a:p>
                    <a:p>
                      <a:pPr algn="ctr"/>
                      <a:r>
                        <a:rPr lang="en-US" sz="3600" dirty="0"/>
                        <a:t>120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positive</a:t>
                      </a:r>
                    </a:p>
                    <a:p>
                      <a:pPr algn="ctr"/>
                      <a:r>
                        <a:rPr lang="en-US" sz="3600" dirty="0"/>
                        <a:t>6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42317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Negative</a:t>
                      </a:r>
                    </a:p>
                    <a:p>
                      <a:pPr algn="ctr"/>
                      <a:r>
                        <a:rPr lang="en-US" sz="3600" dirty="0"/>
                        <a:t>N=64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negative</a:t>
                      </a:r>
                    </a:p>
                    <a:p>
                      <a:pPr algn="ctr"/>
                      <a:r>
                        <a:rPr lang="en-US" sz="3600" dirty="0"/>
                        <a:t>13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negative</a:t>
                      </a:r>
                    </a:p>
                    <a:p>
                      <a:pPr algn="ctr"/>
                      <a:r>
                        <a:rPr lang="en-US" sz="3600" dirty="0"/>
                        <a:t>51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57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4CF9D-DE62-0B46-B309-E4332DEE1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825625"/>
            <a:ext cx="1045741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Objective of this presentation</a:t>
            </a:r>
          </a:p>
          <a:p>
            <a:pPr marL="0" indent="0" algn="ctr">
              <a:buNone/>
            </a:pPr>
            <a:r>
              <a:rPr lang="en-US" sz="3500" dirty="0"/>
              <a:t>	</a:t>
            </a:r>
            <a:r>
              <a:rPr lang="en-US" sz="3600" dirty="0"/>
              <a:t>Explain what our research team has done to date to assess the use of Computer Assisted Detection (CAD) for TB and silicosis</a:t>
            </a:r>
          </a:p>
          <a:p>
            <a:pPr marL="0" indent="0" algn="ctr">
              <a:buNone/>
            </a:pPr>
            <a:r>
              <a:rPr lang="en-US" sz="3600" dirty="0"/>
              <a:t> </a:t>
            </a:r>
            <a:r>
              <a:rPr lang="en-US" sz="3600" b="1" dirty="0"/>
              <a:t>in a manner in which everyone here can help determine the next step</a:t>
            </a:r>
          </a:p>
        </p:txBody>
      </p:sp>
    </p:spTree>
    <p:extLst>
      <p:ext uri="{BB962C8B-B14F-4D97-AF65-F5344CB8AC3E}">
        <p14:creationId xmlns:p14="http://schemas.microsoft.com/office/powerpoint/2010/main" val="2041864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B0294-03B1-8C41-AA76-D83D7068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19525" cy="4351338"/>
          </a:xfrm>
        </p:spPr>
        <p:txBody>
          <a:bodyPr/>
          <a:lstStyle/>
          <a:p>
            <a:r>
              <a:rPr lang="en-CA" dirty="0"/>
              <a:t>Differentiate </a:t>
            </a:r>
            <a:r>
              <a:rPr lang="en-CA" dirty="0" err="1"/>
              <a:t>silicotuberculosis</a:t>
            </a:r>
            <a:r>
              <a:rPr lang="en-CA" dirty="0"/>
              <a:t> from normal CXRs – also good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181" y="442913"/>
            <a:ext cx="6911819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59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1B897-244A-9F49-8C4B-02A6D3563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610"/>
            <a:ext cx="52860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BUT </a:t>
            </a:r>
          </a:p>
          <a:p>
            <a:r>
              <a:rPr lang="en-CA" dirty="0"/>
              <a:t>No system could differentiate between </a:t>
            </a:r>
            <a:r>
              <a:rPr lang="en-CA" dirty="0" err="1"/>
              <a:t>silicotuberculosis</a:t>
            </a:r>
            <a:r>
              <a:rPr lang="en-CA" dirty="0"/>
              <a:t> and silicosis </a:t>
            </a:r>
          </a:p>
          <a:p>
            <a:r>
              <a:rPr lang="en-CA" dirty="0"/>
              <a:t>Or between silico TB and TB .</a:t>
            </a:r>
          </a:p>
          <a:p>
            <a:pPr marL="0" indent="0">
              <a:buNone/>
            </a:pPr>
            <a:r>
              <a:rPr lang="en-CA" dirty="0"/>
              <a:t> ……no system could achieve an AUC above 0.9 for either of these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222" y="364173"/>
            <a:ext cx="4329708" cy="324555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125" y="3448403"/>
            <a:ext cx="4329708" cy="32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98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BA2C-FA62-B84F-9671-52A169BE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on this – (RODNEY or STEVE need to make this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3E65-1335-4241-A5EB-62C8EF1B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287 CXRs – including ~100 ex-miners plus current miners who presented to the clinic at Harmony Gold May-June 2019</a:t>
            </a:r>
          </a:p>
          <a:p>
            <a:pPr>
              <a:spcAft>
                <a:spcPts val="1800"/>
              </a:spcAft>
            </a:pPr>
            <a:r>
              <a:rPr lang="en-US" dirty="0"/>
              <a:t>Assessed by 2 (or in some cases 3) AI companies</a:t>
            </a:r>
          </a:p>
          <a:p>
            <a:pPr>
              <a:spcAft>
                <a:spcPts val="1800"/>
              </a:spcAft>
            </a:pPr>
            <a:r>
              <a:rPr lang="en-US" dirty="0"/>
              <a:t>Those in which at all vendors agreed were normal or TB only sent to 2-person panel; others sent to radiologist + 4-person Panel</a:t>
            </a:r>
          </a:p>
          <a:p>
            <a:pPr marL="0" indent="0">
              <a:buNone/>
            </a:pPr>
            <a:r>
              <a:rPr lang="en-US" dirty="0"/>
              <a:t> Results:  ……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BD56AA9-4D4B-8E46-8C9C-B5050A99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16306"/>
              </p:ext>
            </p:extLst>
          </p:nvPr>
        </p:nvGraphicFramePr>
        <p:xfrm>
          <a:off x="80208" y="96153"/>
          <a:ext cx="12022938" cy="6601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7646">
                  <a:extLst>
                    <a:ext uri="{9D8B030D-6E8A-4147-A177-3AD203B41FA5}">
                      <a16:colId xmlns:a16="http://schemas.microsoft.com/office/drawing/2014/main" val="4151099209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3850648992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2428980241"/>
                    </a:ext>
                  </a:extLst>
                </a:gridCol>
              </a:tblGrid>
              <a:tr h="2438926">
                <a:tc>
                  <a:txBody>
                    <a:bodyPr/>
                    <a:lstStyle/>
                    <a:p>
                      <a:pPr algn="l"/>
                      <a:r>
                        <a:rPr lang="en-CA" sz="3600" dirty="0"/>
                        <a:t>TB versus </a:t>
                      </a:r>
                      <a:r>
                        <a:rPr lang="en-CA" sz="3600" b="0" dirty="0"/>
                        <a:t>Not</a:t>
                      </a:r>
                      <a:r>
                        <a:rPr lang="en-CA" sz="3600" dirty="0"/>
                        <a:t> TB</a:t>
                      </a:r>
                    </a:p>
                    <a:p>
                      <a:pPr algn="l"/>
                      <a:r>
                        <a:rPr lang="en-CA" sz="1800" dirty="0"/>
                        <a:t>Trial 1: </a:t>
                      </a:r>
                      <a:r>
                        <a:rPr lang="en-CA" sz="1800" b="1" dirty="0"/>
                        <a:t>Vendor A  </a:t>
                      </a:r>
                      <a:r>
                        <a:rPr lang="en-CA" sz="1800" dirty="0"/>
                        <a:t>(N=330)</a:t>
                      </a:r>
                    </a:p>
                    <a:p>
                      <a:pPr algn="l"/>
                      <a:r>
                        <a:rPr lang="en-CA" sz="3000" dirty="0"/>
                        <a:t>Sensitivity: 75%</a:t>
                      </a:r>
                    </a:p>
                    <a:p>
                      <a:pPr algn="l"/>
                      <a:r>
                        <a:rPr lang="en-CA" sz="3000" dirty="0"/>
                        <a:t>Specificity: 68%</a:t>
                      </a:r>
                    </a:p>
                    <a:p>
                      <a:pPr algn="l"/>
                      <a:r>
                        <a:rPr lang="en-CA" sz="3000" dirty="0"/>
                        <a:t>Balanced accuracy: 72%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Lungs with TB</a:t>
                      </a:r>
                    </a:p>
                    <a:p>
                      <a:pPr algn="ctr"/>
                      <a:r>
                        <a:rPr lang="en-US" sz="3600" dirty="0"/>
                        <a:t>N=140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Lungs without TB</a:t>
                      </a:r>
                    </a:p>
                    <a:p>
                      <a:pPr algn="ctr"/>
                      <a:r>
                        <a:rPr lang="en-US" sz="3600" dirty="0"/>
                        <a:t>N=190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271238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Positive</a:t>
                      </a:r>
                    </a:p>
                    <a:p>
                      <a:pPr algn="ctr"/>
                      <a:r>
                        <a:rPr lang="en-US" sz="3600" dirty="0"/>
                        <a:t>N=165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positive</a:t>
                      </a:r>
                    </a:p>
                    <a:p>
                      <a:pPr algn="ctr"/>
                      <a:r>
                        <a:rPr lang="en-US" sz="3600" dirty="0"/>
                        <a:t>105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positive</a:t>
                      </a:r>
                    </a:p>
                    <a:p>
                      <a:pPr algn="ctr"/>
                      <a:r>
                        <a:rPr lang="en-US" sz="3600" dirty="0"/>
                        <a:t>60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42317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Negative</a:t>
                      </a:r>
                    </a:p>
                    <a:p>
                      <a:pPr algn="ctr"/>
                      <a:r>
                        <a:rPr lang="en-US" sz="3600" dirty="0"/>
                        <a:t>N=165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negative</a:t>
                      </a:r>
                    </a:p>
                    <a:p>
                      <a:pPr algn="ctr"/>
                      <a:r>
                        <a:rPr lang="en-US" sz="3600" dirty="0"/>
                        <a:t>35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negative</a:t>
                      </a:r>
                    </a:p>
                    <a:p>
                      <a:pPr algn="ctr"/>
                      <a:r>
                        <a:rPr lang="en-US" sz="3600" dirty="0"/>
                        <a:t>130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233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BA2C-FA62-B84F-9671-52A169BE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on this – (RODNEY or STEVE need to make this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3E65-1335-4241-A5EB-62C8EF1B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287 CXRs – including ~100 ex-miners plus current miners who presented to the clinic at Harmony Gold May-June 2019</a:t>
            </a:r>
          </a:p>
          <a:p>
            <a:pPr>
              <a:spcAft>
                <a:spcPts val="1800"/>
              </a:spcAft>
            </a:pPr>
            <a:r>
              <a:rPr lang="en-US" dirty="0"/>
              <a:t>Assessed by 2 (or in some cases 3) AI companies</a:t>
            </a:r>
          </a:p>
          <a:p>
            <a:pPr>
              <a:spcAft>
                <a:spcPts val="1800"/>
              </a:spcAft>
            </a:pPr>
            <a:r>
              <a:rPr lang="en-US" dirty="0"/>
              <a:t>Those in which at all vendors agreed were normal or TB only sent to 2-person panel; others sent to radiologist + 4-person Panel</a:t>
            </a:r>
          </a:p>
          <a:p>
            <a:pPr marL="0" indent="0">
              <a:buNone/>
            </a:pPr>
            <a:r>
              <a:rPr lang="en-US" dirty="0"/>
              <a:t> Results:  ……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BD56AA9-4D4B-8E46-8C9C-B5050A99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31479"/>
              </p:ext>
            </p:extLst>
          </p:nvPr>
        </p:nvGraphicFramePr>
        <p:xfrm>
          <a:off x="80208" y="96153"/>
          <a:ext cx="12022938" cy="6601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7646">
                  <a:extLst>
                    <a:ext uri="{9D8B030D-6E8A-4147-A177-3AD203B41FA5}">
                      <a16:colId xmlns:a16="http://schemas.microsoft.com/office/drawing/2014/main" val="4151099209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3850648992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2428980241"/>
                    </a:ext>
                  </a:extLst>
                </a:gridCol>
              </a:tblGrid>
              <a:tr h="2438926">
                <a:tc>
                  <a:txBody>
                    <a:bodyPr/>
                    <a:lstStyle/>
                    <a:p>
                      <a:pPr algn="l"/>
                      <a:r>
                        <a:rPr lang="en-CA" sz="3600" dirty="0"/>
                        <a:t>Sil. versus </a:t>
                      </a:r>
                      <a:r>
                        <a:rPr lang="en-CA" sz="3600" b="0" dirty="0"/>
                        <a:t>Not</a:t>
                      </a:r>
                      <a:r>
                        <a:rPr lang="en-CA" sz="3600" dirty="0"/>
                        <a:t> Sil.</a:t>
                      </a:r>
                    </a:p>
                    <a:p>
                      <a:pPr algn="l"/>
                      <a:r>
                        <a:rPr lang="en-CA" sz="1800" dirty="0"/>
                        <a:t>Trial 1: </a:t>
                      </a:r>
                      <a:r>
                        <a:rPr lang="en-CA" sz="1800" b="1" dirty="0"/>
                        <a:t>Vendor A  </a:t>
                      </a:r>
                      <a:r>
                        <a:rPr lang="en-CA" sz="1800" dirty="0"/>
                        <a:t>(N=330)</a:t>
                      </a:r>
                    </a:p>
                    <a:p>
                      <a:pPr algn="l"/>
                      <a:r>
                        <a:rPr lang="en-CA" sz="3000" dirty="0"/>
                        <a:t>Sensitivity: 83%</a:t>
                      </a:r>
                    </a:p>
                    <a:p>
                      <a:pPr algn="l"/>
                      <a:r>
                        <a:rPr lang="en-CA" sz="3000" dirty="0"/>
                        <a:t>Specificity: 83%</a:t>
                      </a:r>
                    </a:p>
                    <a:p>
                      <a:pPr algn="l"/>
                      <a:r>
                        <a:rPr lang="en-CA" sz="3000" dirty="0"/>
                        <a:t>Balanced accuracy: 83%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Lungs with Silicosis</a:t>
                      </a:r>
                    </a:p>
                    <a:p>
                      <a:pPr algn="ctr"/>
                      <a:r>
                        <a:rPr lang="en-US" sz="3600" dirty="0"/>
                        <a:t>N=188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Lungs without Silicosis</a:t>
                      </a:r>
                    </a:p>
                    <a:p>
                      <a:pPr algn="ctr"/>
                      <a:r>
                        <a:rPr lang="en-US" sz="3600" dirty="0"/>
                        <a:t>N=142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271238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Positive</a:t>
                      </a:r>
                    </a:p>
                    <a:p>
                      <a:pPr algn="ctr"/>
                      <a:r>
                        <a:rPr lang="en-US" sz="3600" dirty="0"/>
                        <a:t>N=180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positive</a:t>
                      </a:r>
                    </a:p>
                    <a:p>
                      <a:pPr algn="ctr"/>
                      <a:r>
                        <a:rPr lang="en-US" sz="3600" dirty="0"/>
                        <a:t>156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positive</a:t>
                      </a:r>
                    </a:p>
                    <a:p>
                      <a:pPr algn="ctr"/>
                      <a:r>
                        <a:rPr lang="en-US" sz="3600" dirty="0"/>
                        <a:t>24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42317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Negative</a:t>
                      </a:r>
                    </a:p>
                    <a:p>
                      <a:pPr algn="ctr"/>
                      <a:r>
                        <a:rPr lang="en-US" sz="3600" dirty="0"/>
                        <a:t>N=150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negative</a:t>
                      </a:r>
                    </a:p>
                    <a:p>
                      <a:pPr algn="ctr"/>
                      <a:r>
                        <a:rPr lang="en-US" sz="3600" dirty="0"/>
                        <a:t>32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negative</a:t>
                      </a:r>
                    </a:p>
                    <a:p>
                      <a:pPr algn="ctr"/>
                      <a:r>
                        <a:rPr lang="en-US" sz="3600" dirty="0"/>
                        <a:t>118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771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E4EB0-0789-D041-ABFB-19B69CA8E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713"/>
            <a:ext cx="10515600" cy="5048250"/>
          </a:xfrm>
        </p:spPr>
        <p:txBody>
          <a:bodyPr/>
          <a:lstStyle/>
          <a:p>
            <a:r>
              <a:rPr lang="en-CA" dirty="0"/>
              <a:t>While the thresholds presented </a:t>
            </a:r>
            <a:r>
              <a:rPr lang="en-CA" dirty="0">
                <a:solidFill>
                  <a:srgbClr val="FF0000"/>
                </a:solidFill>
              </a:rPr>
              <a:t>maximized  the balancing </a:t>
            </a:r>
            <a:r>
              <a:rPr lang="en-CA" dirty="0"/>
              <a:t>of sensitivity and specificity (the Youden’s score), </a:t>
            </a:r>
            <a:r>
              <a:rPr lang="en-CA" sz="3200" b="1" dirty="0"/>
              <a:t>we could adjust the analysis  to favour sensitivity at the expense of specificity or vice versa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3302000"/>
          <a:ext cx="10515600" cy="307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6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Method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Threshold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Sensitivity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Specificity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  <a:latin typeface="Calibri"/>
                          <a:ea typeface="Calibri"/>
                          <a:cs typeface="Calibri"/>
                        </a:rPr>
                        <a:t>Maximum sensitivity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51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100.0%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86.0%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  <a:latin typeface="Calibri"/>
                          <a:ea typeface="Calibri"/>
                          <a:cs typeface="Calibri"/>
                        </a:rPr>
                        <a:t>Youden J Statistic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  <a:latin typeface="Calibri"/>
                          <a:ea typeface="Calibri"/>
                          <a:cs typeface="Calibri"/>
                        </a:rPr>
                        <a:t>61.5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95.3%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98.2%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  <a:latin typeface="Calibri"/>
                          <a:ea typeface="Calibri"/>
                          <a:cs typeface="Calibri"/>
                        </a:rPr>
                        <a:t>Maximum specificity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  <a:latin typeface="Calibri"/>
                          <a:ea typeface="Calibri"/>
                          <a:cs typeface="Calibri"/>
                        </a:rPr>
                        <a:t>80.5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  <a:latin typeface="Calibri"/>
                          <a:ea typeface="Calibri"/>
                          <a:cs typeface="Calibri"/>
                        </a:rPr>
                        <a:t>60.0%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100.0%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807FC346-A3BD-46A0-B0DA-F3B6F7C1CCA0}"/>
              </a:ext>
            </a:extLst>
          </p:cNvPr>
          <p:cNvSpPr/>
          <p:nvPr/>
        </p:nvSpPr>
        <p:spPr>
          <a:xfrm>
            <a:off x="7262648" y="4067502"/>
            <a:ext cx="4403835" cy="462457"/>
          </a:xfrm>
          <a:prstGeom prst="ellipse">
            <a:avLst/>
          </a:prstGeom>
          <a:noFill/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96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8554" y="719666"/>
          <a:ext cx="11232444" cy="523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Target disease(s) to be detected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Pool of CXRs from which target disease(s) are detected 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(Target disease(s), All others)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Sensitivity,</a:t>
                      </a:r>
                    </a:p>
                    <a:p>
                      <a:pPr algn="ctr"/>
                      <a:r>
                        <a:rPr lang="en-US" dirty="0"/>
                        <a:t>Specificity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Provider 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Sensitivity,</a:t>
                      </a:r>
                    </a:p>
                    <a:p>
                      <a:pPr algn="ctr"/>
                      <a:r>
                        <a:rPr lang="en-US" dirty="0"/>
                        <a:t>Specificity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Provider 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Sensitivity,</a:t>
                      </a:r>
                    </a:p>
                    <a:p>
                      <a:pPr algn="ctr"/>
                      <a:r>
                        <a:rPr lang="en-US" dirty="0"/>
                        <a:t>Specificity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/>
                        <a:t>Provider C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Any abnormal: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TB, silicosis, or silicoTB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 CXRs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(273, 57)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98.2%, 98.2%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85.7%, 93.0%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98.2%, 98.2%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Only TB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TB only and normal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(85, 57)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95.3%, 98.2%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94.1%, 91.2%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95.3%, 98.2%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Only silicosis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Silicosis only and normal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(133, 57)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97.7%, 98.2%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94.0%, 86.0%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97.7%, 98.2%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Only silicoTB</a:t>
                      </a: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SilicoTB and normal</a:t>
                      </a: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(55, 57)</a:t>
                      </a: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100%, 98.2%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100%, 82.5%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100%, 98.2%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Any TB: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TB or </a:t>
                      </a:r>
                      <a:r>
                        <a:rPr lang="en-CA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silicoTB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 CXRs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(140, 190)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87.9%, 56.3%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94.3%, 42.1%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87.9%, 56.3%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Any silicosis: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silicosis or silicoTB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 CXRs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(188, 142)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91.0%, 76.8%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94.1%, 43.0%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91.0%, 76.8%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775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512" y="340853"/>
            <a:ext cx="4990977" cy="544470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24"/>
          <a:stretch/>
        </p:blipFill>
        <p:spPr>
          <a:xfrm>
            <a:off x="2397000" y="5785556"/>
            <a:ext cx="7398000" cy="83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DF6A88-581F-428C-80E3-CAA370E6AE21}"/>
              </a:ext>
            </a:extLst>
          </p:cNvPr>
          <p:cNvSpPr/>
          <p:nvPr/>
        </p:nvSpPr>
        <p:spPr>
          <a:xfrm>
            <a:off x="4562061" y="2216426"/>
            <a:ext cx="1958009" cy="2925417"/>
          </a:xfrm>
          <a:prstGeom prst="rect">
            <a:avLst/>
          </a:prstGeom>
          <a:solidFill>
            <a:srgbClr val="A6A6A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AABE9B-7847-4DC5-B864-098BFD794F71}"/>
              </a:ext>
            </a:extLst>
          </p:cNvPr>
          <p:cNvSpPr/>
          <p:nvPr/>
        </p:nvSpPr>
        <p:spPr>
          <a:xfrm>
            <a:off x="4562061" y="864704"/>
            <a:ext cx="1958009" cy="2146853"/>
          </a:xfrm>
          <a:prstGeom prst="rect">
            <a:avLst/>
          </a:prstGeom>
          <a:solidFill>
            <a:srgbClr val="ED7D31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8F45F2-B03A-4F02-9420-FEAE609F3293}"/>
              </a:ext>
            </a:extLst>
          </p:cNvPr>
          <p:cNvSpPr/>
          <p:nvPr/>
        </p:nvSpPr>
        <p:spPr>
          <a:xfrm>
            <a:off x="6512551" y="856421"/>
            <a:ext cx="1958009" cy="2146853"/>
          </a:xfrm>
          <a:prstGeom prst="rect">
            <a:avLst/>
          </a:prstGeom>
          <a:solidFill>
            <a:srgbClr val="54823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3CE5B-C7FB-437E-B03A-6EF0673E7154}"/>
              </a:ext>
            </a:extLst>
          </p:cNvPr>
          <p:cNvSpPr/>
          <p:nvPr/>
        </p:nvSpPr>
        <p:spPr>
          <a:xfrm>
            <a:off x="6502611" y="2216426"/>
            <a:ext cx="1958009" cy="2925417"/>
          </a:xfrm>
          <a:prstGeom prst="rect">
            <a:avLst/>
          </a:prstGeom>
          <a:solidFill>
            <a:srgbClr val="4472C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A2E0D8-3098-41C4-9310-7FB4B628074A}"/>
              </a:ext>
            </a:extLst>
          </p:cNvPr>
          <p:cNvSpPr/>
          <p:nvPr/>
        </p:nvSpPr>
        <p:spPr>
          <a:xfrm>
            <a:off x="7871791" y="1649896"/>
            <a:ext cx="318052" cy="278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28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E0F5-8C76-40E1-A887-EE80C9A8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497332"/>
            <a:ext cx="1113322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Trial #2 – Field trial  -  (CXRs not pre-selected)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Ehrlich R, Barker S, </a:t>
            </a:r>
            <a:r>
              <a:rPr lang="en-US" sz="2000" b="0" dirty="0" err="1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te</a:t>
            </a:r>
            <a:r>
              <a:rPr lang="en-US" sz="2000" b="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Water Naude J, Rees D, </a:t>
            </a:r>
            <a:r>
              <a:rPr lang="en-US" sz="2000" b="0" dirty="0" err="1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Kistnasamy</a:t>
            </a:r>
            <a:r>
              <a:rPr lang="en-US" sz="2000" b="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B, Naidoo J, </a:t>
            </a:r>
            <a:r>
              <a:rPr lang="en-US" sz="2000" b="0" dirty="0" err="1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Yassi</a:t>
            </a:r>
            <a:r>
              <a:rPr lang="en-US" sz="2000" b="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A. Accuracy of </a:t>
            </a:r>
            <a:r>
              <a:rPr lang="en-US" sz="2000" b="0" i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Computer-Aided Detection </a:t>
            </a:r>
            <a:r>
              <a:rPr lang="en-US" sz="2000" b="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of Occupational Lung Disease: Silicosis and Pulmonary Tuberculosis in Ex-Miners from the SA Gold Mines. </a:t>
            </a:r>
            <a:r>
              <a:rPr lang="en-US" sz="2000" b="0" i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International J Environ  Research and Public Health</a:t>
            </a:r>
            <a:r>
              <a:rPr lang="en-US" sz="2000" b="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2022 Sep 29;19(19):12402.</a:t>
            </a:r>
            <a:b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9CF3E-A737-437B-BD7C-B5FD872E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756707"/>
            <a:ext cx="11405062" cy="5599172"/>
          </a:xfrm>
        </p:spPr>
        <p:txBody>
          <a:bodyPr/>
          <a:lstStyle/>
          <a:p>
            <a:pPr marL="342900" indent="-342900"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501 chest X-rays (CXRs) from a screening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(real setting)</a:t>
            </a:r>
          </a:p>
          <a:p>
            <a:pPr marL="342900" indent="-342900"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 commercial CAD systems for detection of “any abnormality”, TB (any) and silicosis. </a:t>
            </a:r>
          </a:p>
          <a:p>
            <a:pPr marL="342900" indent="-342900"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tested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against the readings of two expert occupational medicine specialists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with experience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B8CE86-6FF5-7949-8F4A-99C6A932F7F2}"/>
              </a:ext>
            </a:extLst>
          </p:cNvPr>
          <p:cNvSpPr txBox="1">
            <a:spLocks/>
          </p:cNvSpPr>
          <p:nvPr/>
        </p:nvSpPr>
        <p:spPr>
          <a:xfrm>
            <a:off x="714894" y="3250845"/>
            <a:ext cx="1070708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Results:</a:t>
            </a:r>
          </a:p>
          <a:p>
            <a:pPr marL="342900" indent="-34290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One system was able to detect silicosis and/or TB with high AUCs (&gt;0.85) against both readers, and specificity better than 70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% in most of the comparisons. </a:t>
            </a:r>
          </a:p>
          <a:p>
            <a:pPr marL="342900" indent="-3429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system was able to detect “any abnormality” and TB with high AUCs, but with specificity less than 70%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3952447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95DD-77D1-413F-9998-2A3DA728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Trial 2: Any abnormality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9E2F2-8844-5064-29B8-1A12A1FC47BB}"/>
              </a:ext>
            </a:extLst>
          </p:cNvPr>
          <p:cNvSpPr txBox="1"/>
          <p:nvPr/>
        </p:nvSpPr>
        <p:spPr>
          <a:xfrm>
            <a:off x="6359424" y="999637"/>
            <a:ext cx="49943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AUC 0.889 of system B in detecting “any abnormality”, against Reader 1 (n =501).</a:t>
            </a:r>
            <a:r>
              <a:rPr lang="en-CA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C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CA" sz="3600" dirty="0"/>
              <a:t>•”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point (the Youden index maximum)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4ADA5-A56D-B164-6E73-D30BF8DE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999637"/>
            <a:ext cx="5512373" cy="5512373"/>
          </a:xfrm>
          <a:prstGeom prst="rect">
            <a:avLst/>
          </a:prstGeom>
        </p:spPr>
      </p:pic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BCBB5C46-FECE-51FE-7C2B-86C3914E1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170056"/>
              </p:ext>
            </p:extLst>
          </p:nvPr>
        </p:nvGraphicFramePr>
        <p:xfrm>
          <a:off x="6531436" y="5414730"/>
          <a:ext cx="540206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290">
                  <a:extLst>
                    <a:ext uri="{9D8B030D-6E8A-4147-A177-3AD203B41FA5}">
                      <a16:colId xmlns:a16="http://schemas.microsoft.com/office/drawing/2014/main" val="1977255462"/>
                    </a:ext>
                  </a:extLst>
                </a:gridCol>
                <a:gridCol w="1961084">
                  <a:extLst>
                    <a:ext uri="{9D8B030D-6E8A-4147-A177-3AD203B41FA5}">
                      <a16:colId xmlns:a16="http://schemas.microsoft.com/office/drawing/2014/main" val="2262881931"/>
                    </a:ext>
                  </a:extLst>
                </a:gridCol>
                <a:gridCol w="1800687">
                  <a:extLst>
                    <a:ext uri="{9D8B030D-6E8A-4147-A177-3AD203B41FA5}">
                      <a16:colId xmlns:a16="http://schemas.microsoft.com/office/drawing/2014/main" val="2565054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Specificity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3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System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877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070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95DD-77D1-413F-9998-2A3DA728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Trial 2: Tuberculosis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9E2F2-8844-5064-29B8-1A12A1FC47BB}"/>
              </a:ext>
            </a:extLst>
          </p:cNvPr>
          <p:cNvSpPr txBox="1"/>
          <p:nvPr/>
        </p:nvSpPr>
        <p:spPr>
          <a:xfrm>
            <a:off x="6359424" y="999637"/>
            <a:ext cx="499437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AUC 0.890 and 0.868 of </a:t>
            </a:r>
            <a:r>
              <a:rPr lang="en-ZA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systems A &amp; B respectively </a:t>
            </a:r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 detecting </a:t>
            </a:r>
            <a:r>
              <a:rPr lang="en-ZA" sz="36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</a:t>
            </a:r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uberculosis, against Reader 2 (n =501).</a:t>
            </a:r>
            <a:r>
              <a:rPr lang="en-CA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C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CA" sz="2000" dirty="0"/>
              <a:t>•”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point (the Youden index maximum)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B702C-C5E3-ED01-4ABF-8DDC9779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999637"/>
            <a:ext cx="5512373" cy="5512373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6A5259B-258C-4812-49F3-FDC9E214F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65819"/>
              </p:ext>
            </p:extLst>
          </p:nvPr>
        </p:nvGraphicFramePr>
        <p:xfrm>
          <a:off x="6543011" y="4866090"/>
          <a:ext cx="540206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290">
                  <a:extLst>
                    <a:ext uri="{9D8B030D-6E8A-4147-A177-3AD203B41FA5}">
                      <a16:colId xmlns:a16="http://schemas.microsoft.com/office/drawing/2014/main" val="1977255462"/>
                    </a:ext>
                  </a:extLst>
                </a:gridCol>
                <a:gridCol w="1961084">
                  <a:extLst>
                    <a:ext uri="{9D8B030D-6E8A-4147-A177-3AD203B41FA5}">
                      <a16:colId xmlns:a16="http://schemas.microsoft.com/office/drawing/2014/main" val="2262881931"/>
                    </a:ext>
                  </a:extLst>
                </a:gridCol>
                <a:gridCol w="1800687">
                  <a:extLst>
                    <a:ext uri="{9D8B030D-6E8A-4147-A177-3AD203B41FA5}">
                      <a16:colId xmlns:a16="http://schemas.microsoft.com/office/drawing/2014/main" val="2565054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Specificity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3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System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90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System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877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02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E6C39-82F7-D64A-91D0-BD924540C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Terminology, Complexities and Methods</a:t>
            </a:r>
          </a:p>
        </p:txBody>
      </p:sp>
    </p:spTree>
    <p:extLst>
      <p:ext uri="{BB962C8B-B14F-4D97-AF65-F5344CB8AC3E}">
        <p14:creationId xmlns:p14="http://schemas.microsoft.com/office/powerpoint/2010/main" val="1717398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95DD-77D1-413F-9998-2A3DA728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Trial 2: Silicosis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9E2F2-8844-5064-29B8-1A12A1FC47BB}"/>
              </a:ext>
            </a:extLst>
          </p:cNvPr>
          <p:cNvSpPr txBox="1"/>
          <p:nvPr/>
        </p:nvSpPr>
        <p:spPr>
          <a:xfrm>
            <a:off x="6359424" y="999637"/>
            <a:ext cx="49943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AUC 0.926 of system A in detecting silicosis ≥ 1/1 against reader 1 (n =501).</a:t>
            </a:r>
            <a:r>
              <a:rPr lang="en-CA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C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CA" sz="3600" dirty="0"/>
              <a:t>•”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point (the Youden index maximum)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BCBB5C46-FECE-51FE-7C2B-86C3914E1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802441"/>
              </p:ext>
            </p:extLst>
          </p:nvPr>
        </p:nvGraphicFramePr>
        <p:xfrm>
          <a:off x="6531436" y="5414730"/>
          <a:ext cx="540206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290">
                  <a:extLst>
                    <a:ext uri="{9D8B030D-6E8A-4147-A177-3AD203B41FA5}">
                      <a16:colId xmlns:a16="http://schemas.microsoft.com/office/drawing/2014/main" val="1977255462"/>
                    </a:ext>
                  </a:extLst>
                </a:gridCol>
                <a:gridCol w="1961084">
                  <a:extLst>
                    <a:ext uri="{9D8B030D-6E8A-4147-A177-3AD203B41FA5}">
                      <a16:colId xmlns:a16="http://schemas.microsoft.com/office/drawing/2014/main" val="2262881931"/>
                    </a:ext>
                  </a:extLst>
                </a:gridCol>
                <a:gridCol w="1800687">
                  <a:extLst>
                    <a:ext uri="{9D8B030D-6E8A-4147-A177-3AD203B41FA5}">
                      <a16:colId xmlns:a16="http://schemas.microsoft.com/office/drawing/2014/main" val="2565054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Specificity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3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System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87702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2F4FF37-18A2-651A-DD01-C60C2E09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45" y="999637"/>
            <a:ext cx="5512373" cy="55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11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95DD-77D1-413F-9998-2A3DA728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Trial 2: Silicotuberculosis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9E2F2-8844-5064-29B8-1A12A1FC47BB}"/>
              </a:ext>
            </a:extLst>
          </p:cNvPr>
          <p:cNvSpPr txBox="1"/>
          <p:nvPr/>
        </p:nvSpPr>
        <p:spPr>
          <a:xfrm>
            <a:off x="6359424" y="999637"/>
            <a:ext cx="58325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AUC 0.892 of system A in detecting </a:t>
            </a:r>
            <a:r>
              <a:rPr lang="en-ZA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silicoTB</a:t>
            </a:r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≥ 1/1 against Reader 2 (n =501).</a:t>
            </a:r>
            <a:r>
              <a:rPr lang="en-CA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C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CA" sz="3600" dirty="0"/>
              <a:t>•”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point (the Youden index maximum)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BCBB5C46-FECE-51FE-7C2B-86C3914E1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858921"/>
              </p:ext>
            </p:extLst>
          </p:nvPr>
        </p:nvGraphicFramePr>
        <p:xfrm>
          <a:off x="6531436" y="5414730"/>
          <a:ext cx="540206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290">
                  <a:extLst>
                    <a:ext uri="{9D8B030D-6E8A-4147-A177-3AD203B41FA5}">
                      <a16:colId xmlns:a16="http://schemas.microsoft.com/office/drawing/2014/main" val="1977255462"/>
                    </a:ext>
                  </a:extLst>
                </a:gridCol>
                <a:gridCol w="1961084">
                  <a:extLst>
                    <a:ext uri="{9D8B030D-6E8A-4147-A177-3AD203B41FA5}">
                      <a16:colId xmlns:a16="http://schemas.microsoft.com/office/drawing/2014/main" val="2262881931"/>
                    </a:ext>
                  </a:extLst>
                </a:gridCol>
                <a:gridCol w="1800687">
                  <a:extLst>
                    <a:ext uri="{9D8B030D-6E8A-4147-A177-3AD203B41FA5}">
                      <a16:colId xmlns:a16="http://schemas.microsoft.com/office/drawing/2014/main" val="2565054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Specificity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3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System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87702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3659066-21E8-24C1-E56D-5042ABBA2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9637"/>
            <a:ext cx="5511600" cy="5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1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BA2C-FA62-B84F-9671-52A169BE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on this – (RODNEY or STEVE need to make this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3E65-1335-4241-A5EB-62C8EF1B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287 CXRs – including ~100 ex-miners plus current miners who presented to the clinic at Harmony Gold May-June 2019</a:t>
            </a:r>
          </a:p>
          <a:p>
            <a:pPr>
              <a:spcAft>
                <a:spcPts val="1800"/>
              </a:spcAft>
            </a:pPr>
            <a:r>
              <a:rPr lang="en-US" dirty="0"/>
              <a:t>Assessed by 2 (or in some cases 3) AI companies</a:t>
            </a:r>
          </a:p>
          <a:p>
            <a:pPr>
              <a:spcAft>
                <a:spcPts val="1800"/>
              </a:spcAft>
            </a:pPr>
            <a:r>
              <a:rPr lang="en-US" dirty="0"/>
              <a:t>Those in which at all vendors agreed were normal or TB only sent to 2-person panel; others sent to radiologist + 4-person Panel</a:t>
            </a:r>
          </a:p>
          <a:p>
            <a:pPr marL="0" indent="0">
              <a:buNone/>
            </a:pPr>
            <a:r>
              <a:rPr lang="en-US" dirty="0"/>
              <a:t> Results:  ……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BD56AA9-4D4B-8E46-8C9C-B5050A99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60544"/>
              </p:ext>
            </p:extLst>
          </p:nvPr>
        </p:nvGraphicFramePr>
        <p:xfrm>
          <a:off x="80208" y="96153"/>
          <a:ext cx="12022938" cy="667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7646">
                  <a:extLst>
                    <a:ext uri="{9D8B030D-6E8A-4147-A177-3AD203B41FA5}">
                      <a16:colId xmlns:a16="http://schemas.microsoft.com/office/drawing/2014/main" val="4151099209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3850648992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2428980241"/>
                    </a:ext>
                  </a:extLst>
                </a:gridCol>
              </a:tblGrid>
              <a:tr h="2573566">
                <a:tc>
                  <a:txBody>
                    <a:bodyPr/>
                    <a:lstStyle/>
                    <a:p>
                      <a:r>
                        <a:rPr lang="en-CA" sz="3600" b="1" dirty="0"/>
                        <a:t>Tuberculosis</a:t>
                      </a:r>
                    </a:p>
                    <a:p>
                      <a:r>
                        <a:rPr lang="en-CA" b="1" dirty="0"/>
                        <a:t>System A with Reader 2</a:t>
                      </a:r>
                    </a:p>
                    <a:p>
                      <a:endParaRPr lang="en-CA" b="1" dirty="0"/>
                    </a:p>
                    <a:p>
                      <a:r>
                        <a:rPr lang="en-CA" sz="2800" b="1" dirty="0"/>
                        <a:t>Sensitivity 86.7%</a:t>
                      </a:r>
                    </a:p>
                    <a:p>
                      <a:r>
                        <a:rPr lang="en-CA" sz="2800" b="1" dirty="0"/>
                        <a:t>Specificity 81.2%</a:t>
                      </a:r>
                    </a:p>
                    <a:p>
                      <a:r>
                        <a:rPr lang="en-CA" sz="2800" b="1" dirty="0"/>
                        <a:t>Balanced accuracy 84.0%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Lungs with TB</a:t>
                      </a:r>
                    </a:p>
                    <a:p>
                      <a:pPr algn="ctr"/>
                      <a:r>
                        <a:rPr lang="en-US" sz="3600" dirty="0"/>
                        <a:t>N=263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No TB  </a:t>
                      </a:r>
                    </a:p>
                    <a:p>
                      <a:pPr algn="ctr"/>
                      <a:r>
                        <a:rPr lang="en-US" sz="3600" dirty="0"/>
                        <a:t>N=234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271238"/>
                  </a:ext>
                </a:extLst>
              </a:tr>
              <a:tr h="20508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Positive</a:t>
                      </a:r>
                    </a:p>
                    <a:p>
                      <a:pPr algn="ctr"/>
                      <a:r>
                        <a:rPr lang="en-US" sz="3600" dirty="0"/>
                        <a:t>N=272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positive</a:t>
                      </a:r>
                    </a:p>
                    <a:p>
                      <a:pPr algn="ctr"/>
                      <a:r>
                        <a:rPr lang="en-US" sz="3600" dirty="0"/>
                        <a:t>228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positive</a:t>
                      </a:r>
                    </a:p>
                    <a:p>
                      <a:pPr algn="ctr"/>
                      <a:r>
                        <a:rPr lang="en-US" sz="3600" dirty="0"/>
                        <a:t>44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42317"/>
                  </a:ext>
                </a:extLst>
              </a:tr>
              <a:tr h="20508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Negative</a:t>
                      </a:r>
                    </a:p>
                    <a:p>
                      <a:pPr algn="ctr"/>
                      <a:r>
                        <a:rPr lang="en-US" sz="3600" dirty="0"/>
                        <a:t>N=225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negative</a:t>
                      </a:r>
                    </a:p>
                    <a:p>
                      <a:pPr algn="ctr"/>
                      <a:r>
                        <a:rPr lang="en-US" sz="3600" dirty="0"/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negative</a:t>
                      </a:r>
                      <a:br>
                        <a:rPr lang="en-US" sz="3600" dirty="0"/>
                      </a:br>
                      <a:r>
                        <a:rPr lang="en-US" sz="3600" dirty="0"/>
                        <a:t>190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888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BA2C-FA62-B84F-9671-52A169BE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on this – (RODNEY or STEVE need to make this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3E65-1335-4241-A5EB-62C8EF1B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287 CXRs – including ~100 ex-miners plus current miners who presented to the clinic at Harmony Gold May-June 2019</a:t>
            </a:r>
          </a:p>
          <a:p>
            <a:pPr>
              <a:spcAft>
                <a:spcPts val="1800"/>
              </a:spcAft>
            </a:pPr>
            <a:r>
              <a:rPr lang="en-US" dirty="0"/>
              <a:t>Assessed by 2 (or in some cases 3) AI companies</a:t>
            </a:r>
          </a:p>
          <a:p>
            <a:pPr>
              <a:spcAft>
                <a:spcPts val="1800"/>
              </a:spcAft>
            </a:pPr>
            <a:r>
              <a:rPr lang="en-US" dirty="0"/>
              <a:t>Those in which at all vendors agreed were normal or TB only sent to 2-person panel; others sent to radiologist + 4-person Panel</a:t>
            </a:r>
          </a:p>
          <a:p>
            <a:pPr marL="0" indent="0">
              <a:buNone/>
            </a:pPr>
            <a:r>
              <a:rPr lang="en-US" dirty="0"/>
              <a:t> Results:  ……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BD56AA9-4D4B-8E46-8C9C-B5050A99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33586"/>
              </p:ext>
            </p:extLst>
          </p:nvPr>
        </p:nvGraphicFramePr>
        <p:xfrm>
          <a:off x="80208" y="96154"/>
          <a:ext cx="12022938" cy="6688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7646">
                  <a:extLst>
                    <a:ext uri="{9D8B030D-6E8A-4147-A177-3AD203B41FA5}">
                      <a16:colId xmlns:a16="http://schemas.microsoft.com/office/drawing/2014/main" val="4151099209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3850648992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2428980241"/>
                    </a:ext>
                  </a:extLst>
                </a:gridCol>
              </a:tblGrid>
              <a:tr h="2369464">
                <a:tc>
                  <a:txBody>
                    <a:bodyPr/>
                    <a:lstStyle/>
                    <a:p>
                      <a:r>
                        <a:rPr lang="en-CA" sz="3600" b="1" dirty="0"/>
                        <a:t>Silicosis (≥1/1)</a:t>
                      </a:r>
                    </a:p>
                    <a:p>
                      <a:r>
                        <a:rPr lang="en-CA" b="1" dirty="0"/>
                        <a:t>System A with Reader 1</a:t>
                      </a:r>
                    </a:p>
                    <a:p>
                      <a:endParaRPr lang="en-CA" b="1" dirty="0"/>
                    </a:p>
                    <a:p>
                      <a:r>
                        <a:rPr lang="en-CA" sz="2800" b="1" dirty="0"/>
                        <a:t>Sensitivity 92.0%</a:t>
                      </a:r>
                    </a:p>
                    <a:p>
                      <a:r>
                        <a:rPr lang="en-CA" sz="2800" b="1" dirty="0"/>
                        <a:t>Specificity 82.3%</a:t>
                      </a:r>
                    </a:p>
                    <a:p>
                      <a:r>
                        <a:rPr lang="en-CA" sz="2800" b="1" dirty="0"/>
                        <a:t>Balanced accuracy 87.2%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Diseased lungs</a:t>
                      </a:r>
                    </a:p>
                    <a:p>
                      <a:pPr algn="ctr"/>
                      <a:r>
                        <a:rPr lang="en-US" sz="3600" dirty="0"/>
                        <a:t>N=112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Non-diseased lungs</a:t>
                      </a:r>
                    </a:p>
                    <a:p>
                      <a:pPr algn="ctr"/>
                      <a:r>
                        <a:rPr lang="en-US" sz="3600" dirty="0"/>
                        <a:t>N=385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271238"/>
                  </a:ext>
                </a:extLst>
              </a:tr>
              <a:tr h="21096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Positive</a:t>
                      </a:r>
                    </a:p>
                    <a:p>
                      <a:pPr algn="ctr"/>
                      <a:r>
                        <a:rPr lang="en-US" sz="3600" dirty="0"/>
                        <a:t>N=171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positive</a:t>
                      </a:r>
                    </a:p>
                    <a:p>
                      <a:pPr algn="ctr"/>
                      <a:r>
                        <a:rPr lang="en-US" sz="3600" dirty="0"/>
                        <a:t>103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positive</a:t>
                      </a:r>
                    </a:p>
                    <a:p>
                      <a:pPr algn="ctr"/>
                      <a:r>
                        <a:rPr lang="en-US" sz="3600" dirty="0"/>
                        <a:t>68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42317"/>
                  </a:ext>
                </a:extLst>
              </a:tr>
              <a:tr h="21096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Negative</a:t>
                      </a:r>
                    </a:p>
                    <a:p>
                      <a:pPr algn="ctr"/>
                      <a:r>
                        <a:rPr lang="en-US" sz="3600" dirty="0"/>
                        <a:t>N=326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negative</a:t>
                      </a:r>
                    </a:p>
                    <a:p>
                      <a:pPr algn="ctr"/>
                      <a:r>
                        <a:rPr lang="en-US" sz="36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negative</a:t>
                      </a:r>
                      <a:br>
                        <a:rPr lang="en-US" sz="3600" dirty="0"/>
                      </a:br>
                      <a:r>
                        <a:rPr lang="en-US" sz="3600" dirty="0"/>
                        <a:t>317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083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057EB72-F259-0DDA-5455-D912F96CA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831" y="214523"/>
            <a:ext cx="1778000" cy="378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BD2BF9-7FA7-20FE-F7A6-4A881880E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718" y="178488"/>
            <a:ext cx="3060700" cy="36322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07D240-6DFF-79ED-78DB-A10D61B4F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52002"/>
              </p:ext>
            </p:extLst>
          </p:nvPr>
        </p:nvGraphicFramePr>
        <p:xfrm>
          <a:off x="518984" y="2624160"/>
          <a:ext cx="11504141" cy="4055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9365">
                  <a:extLst>
                    <a:ext uri="{9D8B030D-6E8A-4147-A177-3AD203B41FA5}">
                      <a16:colId xmlns:a16="http://schemas.microsoft.com/office/drawing/2014/main" val="2358001046"/>
                    </a:ext>
                  </a:extLst>
                </a:gridCol>
                <a:gridCol w="2276726">
                  <a:extLst>
                    <a:ext uri="{9D8B030D-6E8A-4147-A177-3AD203B41FA5}">
                      <a16:colId xmlns:a16="http://schemas.microsoft.com/office/drawing/2014/main" val="902984688"/>
                    </a:ext>
                  </a:extLst>
                </a:gridCol>
                <a:gridCol w="2235208">
                  <a:extLst>
                    <a:ext uri="{9D8B030D-6E8A-4147-A177-3AD203B41FA5}">
                      <a16:colId xmlns:a16="http://schemas.microsoft.com/office/drawing/2014/main" val="4049303158"/>
                    </a:ext>
                  </a:extLst>
                </a:gridCol>
                <a:gridCol w="2312842">
                  <a:extLst>
                    <a:ext uri="{9D8B030D-6E8A-4147-A177-3AD203B41FA5}">
                      <a16:colId xmlns:a16="http://schemas.microsoft.com/office/drawing/2014/main" val="1344629390"/>
                    </a:ext>
                  </a:extLst>
                </a:gridCol>
              </a:tblGrid>
              <a:tr h="281541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of 501 images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Reader 1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Reader 2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u="none" strike="noStrike" dirty="0">
                          <a:effectLst/>
                        </a:rPr>
                        <a:t>Consensus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29849"/>
                  </a:ext>
                </a:extLst>
              </a:tr>
              <a:tr h="8995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Any abnormality 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397 abnormal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418 abnormal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 / 501 (87%)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730987"/>
                  </a:ext>
                </a:extLst>
              </a:tr>
              <a:tr h="8995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Tuberculosis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213 had TB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264 had TB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 / 501 (83%)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413560"/>
                  </a:ext>
                </a:extLst>
              </a:tr>
              <a:tr h="8995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Silicosis ≥ 1/1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112 had silicosis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80 had silicosis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/ 501 (86%)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279126"/>
                  </a:ext>
                </a:extLst>
              </a:tr>
              <a:tr h="8995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Silicotuberculosis ≥ 1/1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72 had silicoTB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47 had silicoTB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 / 501 (87%)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066221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4FCF830-CF2A-D0D4-35B1-7508E172D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137" y="178488"/>
            <a:ext cx="2590543" cy="2218724"/>
          </a:xfrm>
          <a:prstGeom prst="rect">
            <a:avLst/>
          </a:prstGeom>
        </p:spPr>
      </p:pic>
      <p:sp>
        <p:nvSpPr>
          <p:cNvPr id="24" name="Moon 23">
            <a:extLst>
              <a:ext uri="{FF2B5EF4-FFF2-40B4-BE49-F238E27FC236}">
                <a16:creationId xmlns:a16="http://schemas.microsoft.com/office/drawing/2014/main" id="{D3F6D928-2492-472A-511F-00D3E2698F72}"/>
              </a:ext>
            </a:extLst>
          </p:cNvPr>
          <p:cNvSpPr/>
          <p:nvPr/>
        </p:nvSpPr>
        <p:spPr>
          <a:xfrm rot="13852598">
            <a:off x="8814269" y="450132"/>
            <a:ext cx="388298" cy="1322177"/>
          </a:xfrm>
          <a:prstGeom prst="moon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2491BC-5205-3453-10A3-2F4936225408}"/>
              </a:ext>
            </a:extLst>
          </p:cNvPr>
          <p:cNvGrpSpPr/>
          <p:nvPr/>
        </p:nvGrpSpPr>
        <p:grpSpPr>
          <a:xfrm>
            <a:off x="917713" y="363494"/>
            <a:ext cx="2436612" cy="1253183"/>
            <a:chOff x="1038409" y="333631"/>
            <a:chExt cx="2436612" cy="1253183"/>
          </a:xfrm>
        </p:grpSpPr>
        <p:sp>
          <p:nvSpPr>
            <p:cNvPr id="18" name="Moon 17">
              <a:extLst>
                <a:ext uri="{FF2B5EF4-FFF2-40B4-BE49-F238E27FC236}">
                  <a16:creationId xmlns:a16="http://schemas.microsoft.com/office/drawing/2014/main" id="{36D8C72F-8DED-443B-620D-1E0D3AFC7FCC}"/>
                </a:ext>
              </a:extLst>
            </p:cNvPr>
            <p:cNvSpPr/>
            <p:nvPr/>
          </p:nvSpPr>
          <p:spPr>
            <a:xfrm rot="17887550">
              <a:off x="2619784" y="695504"/>
              <a:ext cx="388298" cy="1322177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E00D698-02C3-9678-9063-789EF0132E2B}"/>
                </a:ext>
              </a:extLst>
            </p:cNvPr>
            <p:cNvSpPr/>
            <p:nvPr/>
          </p:nvSpPr>
          <p:spPr>
            <a:xfrm>
              <a:off x="1038409" y="333631"/>
              <a:ext cx="1997512" cy="12531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It’s silicosis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C7191FFB-0A5E-22B7-2845-15E8EB021E3D}"/>
              </a:ext>
            </a:extLst>
          </p:cNvPr>
          <p:cNvSpPr/>
          <p:nvPr/>
        </p:nvSpPr>
        <p:spPr>
          <a:xfrm>
            <a:off x="8857986" y="333631"/>
            <a:ext cx="1997512" cy="1253183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It’s normal</a:t>
            </a:r>
          </a:p>
        </p:txBody>
      </p:sp>
    </p:spTree>
    <p:extLst>
      <p:ext uri="{BB962C8B-B14F-4D97-AF65-F5344CB8AC3E}">
        <p14:creationId xmlns:p14="http://schemas.microsoft.com/office/powerpoint/2010/main" val="556912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07D240-6DFF-79ED-78DB-A10D61B4F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07009"/>
              </p:ext>
            </p:extLst>
          </p:nvPr>
        </p:nvGraphicFramePr>
        <p:xfrm>
          <a:off x="152400" y="437237"/>
          <a:ext cx="11887200" cy="4421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2205">
                  <a:extLst>
                    <a:ext uri="{9D8B030D-6E8A-4147-A177-3AD203B41FA5}">
                      <a16:colId xmlns:a16="http://schemas.microsoft.com/office/drawing/2014/main" val="2358001046"/>
                    </a:ext>
                  </a:extLst>
                </a:gridCol>
                <a:gridCol w="1621270">
                  <a:extLst>
                    <a:ext uri="{9D8B030D-6E8A-4147-A177-3AD203B41FA5}">
                      <a16:colId xmlns:a16="http://schemas.microsoft.com/office/drawing/2014/main" val="902984688"/>
                    </a:ext>
                  </a:extLst>
                </a:gridCol>
                <a:gridCol w="1591705">
                  <a:extLst>
                    <a:ext uri="{9D8B030D-6E8A-4147-A177-3AD203B41FA5}">
                      <a16:colId xmlns:a16="http://schemas.microsoft.com/office/drawing/2014/main" val="4049303158"/>
                    </a:ext>
                  </a:extLst>
                </a:gridCol>
                <a:gridCol w="1646989">
                  <a:extLst>
                    <a:ext uri="{9D8B030D-6E8A-4147-A177-3AD203B41FA5}">
                      <a16:colId xmlns:a16="http://schemas.microsoft.com/office/drawing/2014/main" val="1344629390"/>
                    </a:ext>
                  </a:extLst>
                </a:gridCol>
                <a:gridCol w="1646989">
                  <a:extLst>
                    <a:ext uri="{9D8B030D-6E8A-4147-A177-3AD203B41FA5}">
                      <a16:colId xmlns:a16="http://schemas.microsoft.com/office/drawing/2014/main" val="1720193594"/>
                    </a:ext>
                  </a:extLst>
                </a:gridCol>
                <a:gridCol w="2048042">
                  <a:extLst>
                    <a:ext uri="{9D8B030D-6E8A-4147-A177-3AD203B41FA5}">
                      <a16:colId xmlns:a16="http://schemas.microsoft.com/office/drawing/2014/main" val="520429012"/>
                    </a:ext>
                  </a:extLst>
                </a:gridCol>
              </a:tblGrid>
              <a:tr h="281541">
                <a:tc>
                  <a:txBody>
                    <a:bodyPr/>
                    <a:lstStyle/>
                    <a:p>
                      <a:pPr algn="ctr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Reader 1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Reader 2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u="none" strike="noStrike" dirty="0">
                          <a:effectLst/>
                        </a:rPr>
                        <a:t>Consensus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Kappa Score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Kappa Agreement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29849"/>
                  </a:ext>
                </a:extLst>
              </a:tr>
              <a:tr h="8995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Any abnormality 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397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418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>
                          <a:effectLst/>
                        </a:rPr>
                        <a:t>0.561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Moderate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730987"/>
                  </a:ext>
                </a:extLst>
              </a:tr>
              <a:tr h="8995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Tuberculosis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213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264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0.655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Substantial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413560"/>
                  </a:ext>
                </a:extLst>
              </a:tr>
              <a:tr h="8995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Silicosis ≥ 1/1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>
                          <a:effectLst/>
                        </a:rPr>
                        <a:t>112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>
                          <a:effectLst/>
                        </a:rPr>
                        <a:t>80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>
                          <a:effectLst/>
                        </a:rPr>
                        <a:t>0.565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Moderate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279126"/>
                  </a:ext>
                </a:extLst>
              </a:tr>
              <a:tr h="899538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Silicotuberculosis ≥ 1/1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>
                          <a:effectLst/>
                        </a:rPr>
                        <a:t>72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>
                          <a:effectLst/>
                        </a:rPr>
                        <a:t>47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>
                          <a:effectLst/>
                        </a:rPr>
                        <a:t>0.384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Fair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0662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735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82C7-ADA8-40FC-BF4E-2E28F817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24858"/>
            <a:ext cx="11379922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Trial #3 – New vendor validation: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F6315-8522-4B6C-B96E-3D3FB613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86" y="1356178"/>
            <a:ext cx="11207577" cy="5357707"/>
          </a:xfrm>
        </p:spPr>
        <p:txBody>
          <a:bodyPr>
            <a:noAutofit/>
          </a:bodyPr>
          <a:lstStyle/>
          <a:p>
            <a:pPr marL="342900" indent="-342900"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867-image dataset selected by the MBOD through Harmony Gold, included TB (30%), silicosis (46%) and normal (24%) images.</a:t>
            </a:r>
          </a:p>
          <a:p>
            <a:pPr marL="342900" indent="-342900"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Images were anonymized to remove any worker information or diagnosis</a:t>
            </a:r>
          </a:p>
          <a:p>
            <a:pPr marL="342900" indent="-342900"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vendor had 2½  hours to download and process the image set</a:t>
            </a:r>
          </a:p>
          <a:p>
            <a:pPr marL="342900" indent="-342900"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CAD scores were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analysed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determine if the vendor had similar or better performance compared with the other previously assessed vendors</a:t>
            </a:r>
          </a:p>
          <a:p>
            <a:pPr marL="342900" indent="-342900"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CAD scores included: Abnormal, TB and Silicosis.</a:t>
            </a:r>
          </a:p>
        </p:txBody>
      </p:sp>
    </p:spTree>
    <p:extLst>
      <p:ext uri="{BB962C8B-B14F-4D97-AF65-F5344CB8AC3E}">
        <p14:creationId xmlns:p14="http://schemas.microsoft.com/office/powerpoint/2010/main" val="2959958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1BB190-5B8A-1717-5F89-49B0E63BC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6630" y="1212878"/>
            <a:ext cx="5302145" cy="530214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D67B0F-4542-B3AF-D806-CFD6DD9260C0}"/>
              </a:ext>
            </a:extLst>
          </p:cNvPr>
          <p:cNvSpPr txBox="1">
            <a:spLocks/>
          </p:cNvSpPr>
          <p:nvPr/>
        </p:nvSpPr>
        <p:spPr>
          <a:xfrm>
            <a:off x="433137" y="124858"/>
            <a:ext cx="11325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Trial #3 – New vendor validation: performance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08EB9-16DD-C4AD-210F-89F9391D939C}"/>
              </a:ext>
            </a:extLst>
          </p:cNvPr>
          <p:cNvSpPr txBox="1"/>
          <p:nvPr/>
        </p:nvSpPr>
        <p:spPr>
          <a:xfrm>
            <a:off x="166255" y="1212878"/>
            <a:ext cx="61535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TB detection failed </a:t>
            </a:r>
            <a:r>
              <a:rPr lang="en-US" sz="3200" dirty="0"/>
              <a:t>to be significantly better than randomly flipping a coin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Silicosis</a:t>
            </a:r>
            <a:r>
              <a:rPr lang="en-US" sz="3200" dirty="0"/>
              <a:t> detection was slightly better, but still can only be considered a “fair” performance, and would not provide much utility in a triage system at MBOD</a:t>
            </a:r>
          </a:p>
          <a:p>
            <a:r>
              <a:rPr lang="en-US" sz="3200" dirty="0"/>
              <a:t>(AUC needs to be near 0.900 or higher)</a:t>
            </a:r>
          </a:p>
        </p:txBody>
      </p:sp>
    </p:spTree>
    <p:extLst>
      <p:ext uri="{BB962C8B-B14F-4D97-AF65-F5344CB8AC3E}">
        <p14:creationId xmlns:p14="http://schemas.microsoft.com/office/powerpoint/2010/main" val="3707107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CD67B0F-4542-B3AF-D806-CFD6DD9260C0}"/>
              </a:ext>
            </a:extLst>
          </p:cNvPr>
          <p:cNvSpPr txBox="1">
            <a:spLocks/>
          </p:cNvSpPr>
          <p:nvPr/>
        </p:nvSpPr>
        <p:spPr>
          <a:xfrm>
            <a:off x="433137" y="124858"/>
            <a:ext cx="11469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Trial #3 – New vendor validation: scanned images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08EB9-16DD-C4AD-210F-89F9391D939C}"/>
              </a:ext>
            </a:extLst>
          </p:cNvPr>
          <p:cNvSpPr txBox="1"/>
          <p:nvPr/>
        </p:nvSpPr>
        <p:spPr>
          <a:xfrm>
            <a:off x="433137" y="1212878"/>
            <a:ext cx="60170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Dataset included some lower quality scanned images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/>
              <a:t>154 images, 18% of the total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Re-running the analysis </a:t>
            </a:r>
            <a:r>
              <a:rPr lang="en-US" sz="2700" b="1" dirty="0"/>
              <a:t>excluding these images</a:t>
            </a:r>
            <a:r>
              <a:rPr lang="en-US" sz="2700" dirty="0"/>
              <a:t> </a:t>
            </a:r>
            <a:r>
              <a:rPr lang="en-US" sz="2700" b="1" dirty="0"/>
              <a:t>led to very similar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Interesting that the system performance </a:t>
            </a:r>
            <a:r>
              <a:rPr lang="en-US" sz="2700" b="1" dirty="0"/>
              <a:t>was roughly the same whether including or excluding scanned images</a:t>
            </a:r>
            <a:r>
              <a:rPr lang="en-US" sz="2700" dirty="0"/>
              <a:t>, but the baseline performance was too low to draw a meaningful 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7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87BC24-8778-7410-3E47-36EDBB6DD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9681" y="1212877"/>
            <a:ext cx="5302800" cy="5302800"/>
          </a:xfrm>
        </p:spPr>
      </p:pic>
    </p:spTree>
    <p:extLst>
      <p:ext uri="{BB962C8B-B14F-4D97-AF65-F5344CB8AC3E}">
        <p14:creationId xmlns:p14="http://schemas.microsoft.com/office/powerpoint/2010/main" val="2416391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BA2C-FA62-B84F-9671-52A169BE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on this – (RODNEY or STEVE need to make this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3E65-1335-4241-A5EB-62C8EF1B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287 CXRs – including ~100 ex-miners plus current miners who presented to the clinic at Harmony Gold May-June 2019</a:t>
            </a:r>
          </a:p>
          <a:p>
            <a:pPr>
              <a:spcAft>
                <a:spcPts val="1800"/>
              </a:spcAft>
            </a:pPr>
            <a:r>
              <a:rPr lang="en-US" dirty="0"/>
              <a:t>Assessed by 2 (or in some cases 3) AI companies</a:t>
            </a:r>
          </a:p>
          <a:p>
            <a:pPr>
              <a:spcAft>
                <a:spcPts val="1800"/>
              </a:spcAft>
            </a:pPr>
            <a:r>
              <a:rPr lang="en-US" dirty="0"/>
              <a:t>Those in which at all vendors agreed were normal or TB only sent to 2-person panel; others sent to radiologist + 4-person Panel</a:t>
            </a:r>
          </a:p>
          <a:p>
            <a:pPr marL="0" indent="0">
              <a:buNone/>
            </a:pPr>
            <a:r>
              <a:rPr lang="en-US" dirty="0"/>
              <a:t> Results:  ……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BD56AA9-4D4B-8E46-8C9C-B5050A99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989104"/>
              </p:ext>
            </p:extLst>
          </p:nvPr>
        </p:nvGraphicFramePr>
        <p:xfrm>
          <a:off x="80208" y="96153"/>
          <a:ext cx="12022938" cy="6601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7646">
                  <a:extLst>
                    <a:ext uri="{9D8B030D-6E8A-4147-A177-3AD203B41FA5}">
                      <a16:colId xmlns:a16="http://schemas.microsoft.com/office/drawing/2014/main" val="4151099209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3850648992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2428980241"/>
                    </a:ext>
                  </a:extLst>
                </a:gridCol>
              </a:tblGrid>
              <a:tr h="2438926">
                <a:tc>
                  <a:txBody>
                    <a:bodyPr/>
                    <a:lstStyle/>
                    <a:p>
                      <a:pPr algn="l"/>
                      <a:r>
                        <a:rPr lang="en-CA" sz="3600" dirty="0"/>
                        <a:t>Tuberculosis</a:t>
                      </a:r>
                    </a:p>
                    <a:p>
                      <a:pPr algn="l"/>
                      <a:r>
                        <a:rPr lang="en-CA" sz="1800" dirty="0"/>
                        <a:t>Trial 3 vendor</a:t>
                      </a:r>
                    </a:p>
                    <a:p>
                      <a:pPr algn="l"/>
                      <a:r>
                        <a:rPr lang="en-CA" sz="3000" dirty="0"/>
                        <a:t>Sensitivity: 39%</a:t>
                      </a:r>
                    </a:p>
                    <a:p>
                      <a:pPr algn="l"/>
                      <a:r>
                        <a:rPr lang="en-CA" sz="3000" dirty="0"/>
                        <a:t>Specificity: 65%</a:t>
                      </a:r>
                    </a:p>
                    <a:p>
                      <a:pPr algn="l"/>
                      <a:r>
                        <a:rPr lang="en-CA" sz="3000" dirty="0"/>
                        <a:t>Balanced accuracy: 52%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Lungs with TB</a:t>
                      </a:r>
                    </a:p>
                    <a:p>
                      <a:pPr algn="ctr"/>
                      <a:r>
                        <a:rPr lang="en-US" sz="3600" dirty="0"/>
                        <a:t>N=257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Lungs without TB</a:t>
                      </a:r>
                    </a:p>
                    <a:p>
                      <a:pPr algn="ctr"/>
                      <a:r>
                        <a:rPr lang="en-US" sz="3600" dirty="0"/>
                        <a:t>N=608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271238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Positive</a:t>
                      </a:r>
                    </a:p>
                    <a:p>
                      <a:pPr algn="ctr"/>
                      <a:r>
                        <a:rPr lang="en-US" sz="3600" dirty="0"/>
                        <a:t>N=312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positive</a:t>
                      </a:r>
                    </a:p>
                    <a:p>
                      <a:pPr algn="ctr"/>
                      <a:r>
                        <a:rPr lang="en-US" sz="3600" dirty="0"/>
                        <a:t>100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positive</a:t>
                      </a:r>
                    </a:p>
                    <a:p>
                      <a:pPr algn="ctr"/>
                      <a:r>
                        <a:rPr lang="en-US" sz="3600" dirty="0"/>
                        <a:t>212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42317"/>
                  </a:ext>
                </a:extLst>
              </a:tr>
              <a:tr h="20811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Negative</a:t>
                      </a:r>
                    </a:p>
                    <a:p>
                      <a:pPr algn="ctr"/>
                      <a:r>
                        <a:rPr lang="en-US" sz="3600" dirty="0"/>
                        <a:t>N=553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negative</a:t>
                      </a:r>
                    </a:p>
                    <a:p>
                      <a:pPr algn="ctr"/>
                      <a:r>
                        <a:rPr lang="en-US" sz="3600" dirty="0"/>
                        <a:t>157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negative</a:t>
                      </a:r>
                    </a:p>
                    <a:p>
                      <a:pPr algn="ctr"/>
                      <a:r>
                        <a:rPr lang="en-US" sz="3600" dirty="0"/>
                        <a:t>396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40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E7569D0-B46C-490D-987E-2208D44EFD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535" y="252693"/>
            <a:ext cx="4506650" cy="4896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F1F0E-4B8E-48D8-A148-46FB4332A5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1438" y="242871"/>
            <a:ext cx="4571297" cy="4822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BC339-7944-4880-81FE-7DE7838FD75C}"/>
              </a:ext>
            </a:extLst>
          </p:cNvPr>
          <p:cNvSpPr txBox="1"/>
          <p:nvPr/>
        </p:nvSpPr>
        <p:spPr>
          <a:xfrm>
            <a:off x="2774699" y="5177392"/>
            <a:ext cx="159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Normal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C5EDA-CDD9-4296-9624-0912083BA38F}"/>
              </a:ext>
            </a:extLst>
          </p:cNvPr>
          <p:cNvSpPr txBox="1"/>
          <p:nvPr/>
        </p:nvSpPr>
        <p:spPr>
          <a:xfrm>
            <a:off x="8288189" y="5126209"/>
            <a:ext cx="162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Silicosis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93890-576B-F84B-B303-3A18551E7142}"/>
              </a:ext>
            </a:extLst>
          </p:cNvPr>
          <p:cNvSpPr txBox="1"/>
          <p:nvPr/>
        </p:nvSpPr>
        <p:spPr>
          <a:xfrm>
            <a:off x="0" y="5483509"/>
            <a:ext cx="123136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Silica dust exposures: </a:t>
            </a:r>
            <a:r>
              <a:rPr lang="en-US" sz="2300" dirty="0"/>
              <a:t>various health effects including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 </a:t>
            </a:r>
            <a:r>
              <a:rPr lang="en-US" sz="2300" dirty="0">
                <a:solidFill>
                  <a:srgbClr val="FF0000"/>
                </a:solidFill>
              </a:rPr>
              <a:t>silicosis </a:t>
            </a:r>
            <a:r>
              <a:rPr lang="en-US" sz="2300" dirty="0"/>
              <a:t>(a </a:t>
            </a:r>
            <a:r>
              <a:rPr lang="en-US" sz="2300" i="1" dirty="0"/>
              <a:t>chronic</a:t>
            </a:r>
            <a:r>
              <a:rPr lang="en-US" sz="2300" dirty="0"/>
              <a:t> non-infectious disease),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 increases lifetime risk for</a:t>
            </a:r>
            <a:r>
              <a:rPr lang="en-US" sz="2300" dirty="0">
                <a:solidFill>
                  <a:srgbClr val="FF0000"/>
                </a:solidFill>
              </a:rPr>
              <a:t> tuberculosis </a:t>
            </a:r>
            <a:r>
              <a:rPr lang="en-US" sz="2300" dirty="0"/>
              <a:t>(an </a:t>
            </a:r>
            <a:r>
              <a:rPr lang="en-US" sz="2300" i="1" dirty="0"/>
              <a:t>infectious</a:t>
            </a:r>
            <a:r>
              <a:rPr lang="en-US" sz="2300" dirty="0"/>
              <a:t> disease of </a:t>
            </a:r>
            <a:r>
              <a:rPr lang="en-US" sz="2300" dirty="0">
                <a:solidFill>
                  <a:srgbClr val="FF0000"/>
                </a:solidFill>
              </a:rPr>
              <a:t>considerable public health concern</a:t>
            </a:r>
            <a:r>
              <a:rPr lang="en-US" sz="2300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432848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BA2C-FA62-B84F-9671-52A169BE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on this – (RODNEY or STEVE need to make this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3E65-1335-4241-A5EB-62C8EF1B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287 CXRs – including ~100 ex-miners plus current miners who presented to the clinic at Harmony Gold May-June 2019</a:t>
            </a:r>
          </a:p>
          <a:p>
            <a:pPr>
              <a:spcAft>
                <a:spcPts val="1800"/>
              </a:spcAft>
            </a:pPr>
            <a:r>
              <a:rPr lang="en-US" dirty="0"/>
              <a:t>Assessed by 2 (or in some cases 3) AI companies</a:t>
            </a:r>
          </a:p>
          <a:p>
            <a:pPr>
              <a:spcAft>
                <a:spcPts val="1800"/>
              </a:spcAft>
            </a:pPr>
            <a:r>
              <a:rPr lang="en-US" dirty="0"/>
              <a:t>Those in which at all vendors agreed were normal or TB only sent to 2-person panel; others sent to radiologist + 4-person Panel</a:t>
            </a:r>
          </a:p>
          <a:p>
            <a:pPr marL="0" indent="0">
              <a:buNone/>
            </a:pPr>
            <a:r>
              <a:rPr lang="en-US" dirty="0"/>
              <a:t> Results:  ……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BD56AA9-4D4B-8E46-8C9C-B5050A99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32479"/>
              </p:ext>
            </p:extLst>
          </p:nvPr>
        </p:nvGraphicFramePr>
        <p:xfrm>
          <a:off x="80208" y="96153"/>
          <a:ext cx="12022938" cy="6618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7646">
                  <a:extLst>
                    <a:ext uri="{9D8B030D-6E8A-4147-A177-3AD203B41FA5}">
                      <a16:colId xmlns:a16="http://schemas.microsoft.com/office/drawing/2014/main" val="4151099209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3850648992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2428980241"/>
                    </a:ext>
                  </a:extLst>
                </a:gridCol>
              </a:tblGrid>
              <a:tr h="2243599">
                <a:tc>
                  <a:txBody>
                    <a:bodyPr/>
                    <a:lstStyle/>
                    <a:p>
                      <a:pPr algn="l"/>
                      <a:r>
                        <a:rPr lang="en-CA" sz="3600" dirty="0"/>
                        <a:t>Silicosis</a:t>
                      </a:r>
                    </a:p>
                    <a:p>
                      <a:pPr algn="l"/>
                      <a:r>
                        <a:rPr lang="en-CA" sz="1800" dirty="0"/>
                        <a:t>Trial 3 vendor</a:t>
                      </a:r>
                    </a:p>
                    <a:p>
                      <a:pPr algn="l"/>
                      <a:r>
                        <a:rPr lang="en-CA" sz="3000" dirty="0"/>
                        <a:t>Sensitivity: 66%</a:t>
                      </a:r>
                    </a:p>
                    <a:p>
                      <a:pPr algn="l"/>
                      <a:r>
                        <a:rPr lang="en-CA" sz="3000" dirty="0"/>
                        <a:t>Specificity: 71%</a:t>
                      </a:r>
                    </a:p>
                    <a:p>
                      <a:pPr algn="l"/>
                      <a:r>
                        <a:rPr lang="en-CA" sz="3000" dirty="0"/>
                        <a:t>Balanced accuracy: 69%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Lungs with silicosis</a:t>
                      </a:r>
                    </a:p>
                    <a:p>
                      <a:pPr algn="ctr"/>
                      <a:r>
                        <a:rPr lang="en-US" sz="3600" dirty="0"/>
                        <a:t>N=401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No silicosis</a:t>
                      </a:r>
                    </a:p>
                    <a:p>
                      <a:pPr algn="ctr"/>
                      <a:r>
                        <a:rPr lang="en-US" sz="3600" dirty="0"/>
                        <a:t>N=464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271238"/>
                  </a:ext>
                </a:extLst>
              </a:tr>
              <a:tr h="21664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Positive</a:t>
                      </a:r>
                    </a:p>
                    <a:p>
                      <a:pPr algn="ctr"/>
                      <a:r>
                        <a:rPr lang="en-US" sz="3600" dirty="0"/>
                        <a:t>N=402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positive</a:t>
                      </a:r>
                    </a:p>
                    <a:p>
                      <a:pPr algn="ctr"/>
                      <a:r>
                        <a:rPr lang="en-US" sz="3600" dirty="0"/>
                        <a:t>266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positive</a:t>
                      </a:r>
                    </a:p>
                    <a:p>
                      <a:pPr algn="ctr"/>
                      <a:r>
                        <a:rPr lang="en-US" sz="3600" dirty="0"/>
                        <a:t>136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42317"/>
                  </a:ext>
                </a:extLst>
              </a:tr>
              <a:tr h="21664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Negative</a:t>
                      </a:r>
                    </a:p>
                    <a:p>
                      <a:pPr algn="ctr"/>
                      <a:r>
                        <a:rPr lang="en-US" sz="3600" dirty="0"/>
                        <a:t>N=463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negative</a:t>
                      </a:r>
                    </a:p>
                    <a:p>
                      <a:pPr algn="ctr"/>
                      <a:r>
                        <a:rPr lang="en-US" sz="3600" dirty="0"/>
                        <a:t>135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negative</a:t>
                      </a:r>
                    </a:p>
                    <a:p>
                      <a:pPr algn="ctr"/>
                      <a:r>
                        <a:rPr lang="en-US" sz="3600" dirty="0"/>
                        <a:t>328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155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BA2C-FA62-B84F-9671-52A169BE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on this – (RODNEY or STEVE need to make this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3E65-1335-4241-A5EB-62C8EF1B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287 CXRs – including ~100 ex-miners plus current miners who presented to the clinic at Harmony Gold May-June 2019</a:t>
            </a:r>
          </a:p>
          <a:p>
            <a:pPr>
              <a:spcAft>
                <a:spcPts val="1800"/>
              </a:spcAft>
            </a:pPr>
            <a:r>
              <a:rPr lang="en-US" dirty="0"/>
              <a:t>Assessed by 2 (or in some cases 3) AI companies</a:t>
            </a:r>
          </a:p>
          <a:p>
            <a:pPr>
              <a:spcAft>
                <a:spcPts val="1800"/>
              </a:spcAft>
            </a:pPr>
            <a:r>
              <a:rPr lang="en-US" dirty="0"/>
              <a:t>Those in which at all vendors agreed were normal or TB only sent to 2-person panel; others sent to radiologist + 4-person Panel</a:t>
            </a:r>
          </a:p>
          <a:p>
            <a:pPr marL="0" indent="0">
              <a:buNone/>
            </a:pPr>
            <a:r>
              <a:rPr lang="en-US" dirty="0"/>
              <a:t> Results:  ……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BD56AA9-4D4B-8E46-8C9C-B5050A99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15313"/>
              </p:ext>
            </p:extLst>
          </p:nvPr>
        </p:nvGraphicFramePr>
        <p:xfrm>
          <a:off x="80208" y="96153"/>
          <a:ext cx="12022938" cy="6673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7646">
                  <a:extLst>
                    <a:ext uri="{9D8B030D-6E8A-4147-A177-3AD203B41FA5}">
                      <a16:colId xmlns:a16="http://schemas.microsoft.com/office/drawing/2014/main" val="4151099209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3850648992"/>
                    </a:ext>
                  </a:extLst>
                </a:gridCol>
                <a:gridCol w="4007646">
                  <a:extLst>
                    <a:ext uri="{9D8B030D-6E8A-4147-A177-3AD203B41FA5}">
                      <a16:colId xmlns:a16="http://schemas.microsoft.com/office/drawing/2014/main" val="2428980241"/>
                    </a:ext>
                  </a:extLst>
                </a:gridCol>
              </a:tblGrid>
              <a:tr h="2201065">
                <a:tc>
                  <a:txBody>
                    <a:bodyPr/>
                    <a:lstStyle/>
                    <a:p>
                      <a:pPr algn="l"/>
                      <a:r>
                        <a:rPr lang="en-CA" sz="3600" dirty="0"/>
                        <a:t>Any abnormality</a:t>
                      </a:r>
                    </a:p>
                    <a:p>
                      <a:pPr algn="l"/>
                      <a:r>
                        <a:rPr lang="en-CA" sz="1800" dirty="0"/>
                        <a:t>Trial 3 vendor</a:t>
                      </a:r>
                    </a:p>
                    <a:p>
                      <a:pPr algn="l"/>
                      <a:r>
                        <a:rPr lang="en-CA" sz="3000" dirty="0"/>
                        <a:t>Sensitivity: 46%</a:t>
                      </a:r>
                    </a:p>
                    <a:p>
                      <a:pPr algn="l"/>
                      <a:r>
                        <a:rPr lang="en-CA" sz="3000" dirty="0"/>
                        <a:t>Specificity: 80%</a:t>
                      </a:r>
                    </a:p>
                    <a:p>
                      <a:pPr algn="l"/>
                      <a:r>
                        <a:rPr lang="en-CA" sz="3000" dirty="0"/>
                        <a:t>Balanced accuracy: 63%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Abnormal lungs</a:t>
                      </a:r>
                    </a:p>
                    <a:p>
                      <a:pPr algn="ctr"/>
                      <a:r>
                        <a:rPr lang="en-US" sz="3600" dirty="0"/>
                        <a:t>N=658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No abnormality</a:t>
                      </a:r>
                    </a:p>
                    <a:p>
                      <a:pPr algn="ctr"/>
                      <a:r>
                        <a:rPr lang="en-US" sz="3600" dirty="0"/>
                        <a:t>N=207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271238"/>
                  </a:ext>
                </a:extLst>
              </a:tr>
              <a:tr h="21938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Positive</a:t>
                      </a:r>
                    </a:p>
                    <a:p>
                      <a:pPr algn="ctr"/>
                      <a:r>
                        <a:rPr lang="en-US" sz="3600" dirty="0"/>
                        <a:t>N=348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positive</a:t>
                      </a:r>
                    </a:p>
                    <a:p>
                      <a:pPr algn="ctr"/>
                      <a:r>
                        <a:rPr lang="en-US" sz="3600" dirty="0"/>
                        <a:t>305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positive</a:t>
                      </a:r>
                    </a:p>
                    <a:p>
                      <a:pPr algn="ctr"/>
                      <a:r>
                        <a:rPr lang="en-US" sz="3600" dirty="0"/>
                        <a:t>43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42317"/>
                  </a:ext>
                </a:extLst>
              </a:tr>
              <a:tr h="21938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CAD Negative</a:t>
                      </a:r>
                    </a:p>
                    <a:p>
                      <a:pPr algn="ctr"/>
                      <a:r>
                        <a:rPr lang="en-US" sz="3600" dirty="0"/>
                        <a:t>N=517</a:t>
                      </a:r>
                      <a:endParaRPr lang="en-CA" sz="36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False negative</a:t>
                      </a:r>
                    </a:p>
                    <a:p>
                      <a:pPr algn="ctr"/>
                      <a:r>
                        <a:rPr lang="en-US" sz="3600" dirty="0"/>
                        <a:t>353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True negative</a:t>
                      </a:r>
                    </a:p>
                    <a:p>
                      <a:pPr algn="ctr"/>
                      <a:r>
                        <a:rPr lang="en-US" sz="3600" dirty="0"/>
                        <a:t>164</a:t>
                      </a:r>
                      <a:endParaRPr lang="en-CA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009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8D77-0501-7545-8375-93641E24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782" y="-244908"/>
            <a:ext cx="10515600" cy="1325563"/>
          </a:xfrm>
        </p:spPr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5151A-02EF-EB42-8E68-5D38A9470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9" y="631775"/>
            <a:ext cx="9376756" cy="63176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400" dirty="0"/>
              <a:t>For the last vendor (vendor e)</a:t>
            </a:r>
          </a:p>
          <a:p>
            <a:r>
              <a:rPr lang="en-US" sz="7400" dirty="0"/>
              <a:t>Of 401 miners who had silicosis, this system would have missed 135 of them   - i.e.~30%!  </a:t>
            </a:r>
          </a:p>
          <a:p>
            <a:endParaRPr lang="en-US" sz="3200" dirty="0"/>
          </a:p>
          <a:p>
            <a:r>
              <a:rPr lang="en-US" sz="7400" dirty="0"/>
              <a:t>  Of 257 miners with TB, the system would have missed 157 – i.e. most (~60%) !</a:t>
            </a:r>
          </a:p>
          <a:p>
            <a:endParaRPr lang="en-US" sz="3200" dirty="0"/>
          </a:p>
          <a:p>
            <a:r>
              <a:rPr lang="en-US" sz="7400" dirty="0"/>
              <a:t>Of 658 miners with abnormal (silicosis, TB or both),  the system would have missed </a:t>
            </a:r>
            <a:r>
              <a:rPr lang="en-US" sz="7400" dirty="0">
                <a:solidFill>
                  <a:srgbClr val="FF0000"/>
                </a:solidFill>
              </a:rPr>
              <a:t>… STEVE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dirty="0"/>
              <a:t>(</a:t>
            </a:r>
            <a:r>
              <a:rPr lang="en-US" sz="9600" b="1" dirty="0"/>
              <a:t>Unless strong human reader capacity to catch false negatives)</a:t>
            </a:r>
            <a:endParaRPr lang="en-US" sz="7400" b="1" dirty="0"/>
          </a:p>
          <a:p>
            <a:pPr marL="0" indent="0">
              <a:buNone/>
            </a:pPr>
            <a:r>
              <a:rPr lang="en-US" sz="7400" dirty="0"/>
              <a:t>So: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8000" dirty="0"/>
              <a:t>Trial 1: CAD was very promising  - (recall, Trial 1 had vendor a with </a:t>
            </a:r>
            <a:r>
              <a:rPr lang="en-CA" sz="8000" dirty="0"/>
              <a:t>sensitivity of 98.2% and a specificity of 98.2% for distinguishing abnormal from normal</a:t>
            </a:r>
            <a:r>
              <a:rPr lang="en-CA" sz="740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en-CA" sz="37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8000" dirty="0">
                <a:cs typeface="Calibri" panose="020F0502020204030204" pitchFamily="34" charset="0"/>
              </a:rPr>
              <a:t>Trial 2: CAD systems could come close to expert readers in identifying TB and silicosis in this population, in the real-world specific use settings</a:t>
            </a:r>
            <a:r>
              <a:rPr lang="en-US" sz="7400" dirty="0">
                <a:cs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</a:pPr>
            <a:endParaRPr lang="en-US" sz="3700" dirty="0"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8000" dirty="0">
                <a:cs typeface="Calibri" panose="020F0502020204030204" pitchFamily="34" charset="0"/>
              </a:rPr>
              <a:t>Trial 3:  Vendor E’s system not ready </a:t>
            </a:r>
          </a:p>
          <a:p>
            <a:pPr marL="0" indent="0">
              <a:spcBef>
                <a:spcPts val="0"/>
              </a:spcBef>
              <a:buNone/>
            </a:pPr>
            <a:endParaRPr lang="en-US" sz="74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9600" dirty="0"/>
              <a:t> THUS:  we still don’t have the right system readily available</a:t>
            </a:r>
          </a:p>
          <a:p>
            <a:pPr marL="0" indent="0">
              <a:buNone/>
            </a:pPr>
            <a:endParaRPr lang="en-CA" sz="9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>
                <a:cs typeface="Calibri" panose="020F0502020204030204" pitchFamily="34" charset="0"/>
              </a:rPr>
              <a:t>Let’s discuss next steps after the rest of the presentations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>
                <a:cs typeface="Calibri" panose="020F0502020204030204" pitchFamily="34" charset="0"/>
              </a:rPr>
              <a:t>…But these could include:… (next page)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C12FDD-8533-DA43-B691-89F61DDCB456}"/>
              </a:ext>
            </a:extLst>
          </p:cNvPr>
          <p:cNvGrpSpPr/>
          <p:nvPr/>
        </p:nvGrpSpPr>
        <p:grpSpPr>
          <a:xfrm>
            <a:off x="8944495" y="500230"/>
            <a:ext cx="2947226" cy="2010214"/>
            <a:chOff x="1932643" y="2165773"/>
            <a:chExt cx="3263031" cy="2347970"/>
          </a:xfrm>
        </p:grpSpPr>
        <p:pic>
          <p:nvPicPr>
            <p:cNvPr id="5" name="Picture 4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64EEABE0-8F4F-A443-8703-2A9F58DB4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2643" y="2165773"/>
              <a:ext cx="2347970" cy="23479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B02955-8E09-5144-BF6E-7FF491F2E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0753" y="2695575"/>
              <a:ext cx="1674921" cy="1218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7048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FA25-F059-B14A-A05A-470942DB2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011" y="557095"/>
            <a:ext cx="11792989" cy="905940"/>
          </a:xfrm>
        </p:spPr>
        <p:txBody>
          <a:bodyPr>
            <a:normAutofit fontScale="90000"/>
          </a:bodyPr>
          <a:lstStyle/>
          <a:p>
            <a:r>
              <a:rPr lang="en-US" dirty="0"/>
              <a:t>Some potential options – or combination of options for next steps: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64F39-751F-D44A-9726-FA5428944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011" y="1495927"/>
            <a:ext cx="11623656" cy="398053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2600" dirty="0"/>
              <a:t>Work with </a:t>
            </a:r>
            <a:r>
              <a:rPr lang="en-US" sz="2600" b="1" dirty="0"/>
              <a:t>Vendor E </a:t>
            </a:r>
            <a:r>
              <a:rPr lang="en-US" sz="2600" dirty="0"/>
              <a:t>on improving performance, giving “right” answers on the 856;  then re-test on the 501 CXRS with external readers as gold standard.</a:t>
            </a:r>
          </a:p>
          <a:p>
            <a:pPr marL="457200" indent="-457200" algn="l">
              <a:buAutoNum type="arabicPeriod"/>
            </a:pPr>
            <a:r>
              <a:rPr lang="en-US" sz="2600" dirty="0"/>
              <a:t>Return to </a:t>
            </a:r>
            <a:r>
              <a:rPr lang="en-US" sz="2600" b="1" dirty="0"/>
              <a:t>Vendors A and B </a:t>
            </a:r>
            <a:r>
              <a:rPr lang="en-US" sz="2600" dirty="0"/>
              <a:t>and see if a commercial model could be worked out; and if so, re-test to validate before confirming contract.</a:t>
            </a:r>
          </a:p>
          <a:p>
            <a:pPr marL="457200" indent="-457200" algn="l">
              <a:buAutoNum type="arabicPeriod"/>
            </a:pPr>
            <a:r>
              <a:rPr lang="en-US" sz="2600" dirty="0"/>
              <a:t> See if </a:t>
            </a:r>
            <a:r>
              <a:rPr lang="en-US" sz="2600" b="1" dirty="0"/>
              <a:t>U Wits </a:t>
            </a:r>
            <a:r>
              <a:rPr lang="en-US" sz="2600" dirty="0"/>
              <a:t>could develop an accurate system quickly (with or without CIHR grant) and, if works well, work out financial arrangement for going forward.</a:t>
            </a:r>
          </a:p>
          <a:p>
            <a:pPr marL="457200" indent="-457200" algn="l">
              <a:buAutoNum type="arabicPeriod"/>
            </a:pPr>
            <a:r>
              <a:rPr lang="en-US" sz="2600" dirty="0"/>
              <a:t>Ask </a:t>
            </a:r>
            <a:r>
              <a:rPr lang="en-US" sz="2600" b="1" dirty="0"/>
              <a:t>whichever Vendor </a:t>
            </a:r>
            <a:r>
              <a:rPr lang="en-US" sz="2600" dirty="0"/>
              <a:t>is most amenable to work with to </a:t>
            </a:r>
            <a:r>
              <a:rPr lang="en-US" sz="2600" b="1" dirty="0"/>
              <a:t>set thresholds to maximize sensitivity  (or specificity)</a:t>
            </a:r>
          </a:p>
          <a:p>
            <a:pPr marL="457200" indent="-457200" algn="l">
              <a:buAutoNum type="arabicPeriod"/>
            </a:pPr>
            <a:r>
              <a:rPr lang="en-US" sz="2600" dirty="0"/>
              <a:t>Provide more </a:t>
            </a:r>
            <a:r>
              <a:rPr lang="en-US" sz="2600" b="1" dirty="0"/>
              <a:t>training</a:t>
            </a:r>
            <a:r>
              <a:rPr lang="en-US" sz="2600" dirty="0"/>
              <a:t> for MBOD (</a:t>
            </a:r>
            <a:r>
              <a:rPr lang="en-US" sz="2600" b="1" dirty="0"/>
              <a:t>human) readers: “catch” </a:t>
            </a:r>
            <a:r>
              <a:rPr lang="en-US" sz="2600" dirty="0"/>
              <a:t>false + (or false neg.)</a:t>
            </a:r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6938E0-FA31-487E-B495-E3A815A0F814}"/>
              </a:ext>
            </a:extLst>
          </p:cNvPr>
          <p:cNvSpPr/>
          <p:nvPr/>
        </p:nvSpPr>
        <p:spPr>
          <a:xfrm>
            <a:off x="399011" y="5461463"/>
            <a:ext cx="112407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indent="-854075"/>
            <a:r>
              <a:rPr lang="en-US" sz="2600" dirty="0"/>
              <a:t>PLUS: Study whatever option(s) decided upon - </a:t>
            </a:r>
            <a:r>
              <a:rPr lang="en-US" sz="2600" b="1" dirty="0"/>
              <a:t>monitor challenges and successes in implementation</a:t>
            </a:r>
            <a:r>
              <a:rPr lang="en-US" sz="2600" dirty="0"/>
              <a:t>, including efficiency gain, cost-efficiency, cost-benefit, and possible ultimately impact on ex-miners and their families.  </a:t>
            </a:r>
          </a:p>
        </p:txBody>
      </p:sp>
    </p:spTree>
    <p:extLst>
      <p:ext uri="{BB962C8B-B14F-4D97-AF65-F5344CB8AC3E}">
        <p14:creationId xmlns:p14="http://schemas.microsoft.com/office/powerpoint/2010/main" val="17094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371D-069C-4D49-982E-E33F553E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57" y="2513970"/>
            <a:ext cx="116710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Questions so far?</a:t>
            </a:r>
            <a:br>
              <a:rPr lang="en-US" b="1" dirty="0"/>
            </a:br>
            <a:r>
              <a:rPr lang="en-US" sz="2700" b="1" dirty="0"/>
              <a:t>(Steve to speak to statistical issues; Rodney to issues around the field study and CXR readings)</a:t>
            </a:r>
          </a:p>
        </p:txBody>
      </p:sp>
    </p:spTree>
    <p:extLst>
      <p:ext uri="{BB962C8B-B14F-4D97-AF65-F5344CB8AC3E}">
        <p14:creationId xmlns:p14="http://schemas.microsoft.com/office/powerpoint/2010/main" val="25498559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5710-05B7-484D-B043-1A8DC2F4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part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8216A-C120-8F45-A2CD-6DB751AC3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825625"/>
            <a:ext cx="11065042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Prof Rodney Ehrlich: Epidemiology and issues of access for migrant ex-miners</a:t>
            </a:r>
          </a:p>
          <a:p>
            <a:pPr>
              <a:spcAft>
                <a:spcPts val="1200"/>
              </a:spcAft>
            </a:pPr>
            <a:r>
              <a:rPr lang="en-US" dirty="0"/>
              <a:t>Steve Barker:   Testing algorithms (using age, years of service, and </a:t>
            </a:r>
            <a:r>
              <a:rPr lang="en-US" dirty="0" err="1"/>
              <a:t>latecy</a:t>
            </a:r>
            <a:r>
              <a:rPr lang="en-US" dirty="0"/>
              <a:t>  to improve efficiency in triage)</a:t>
            </a:r>
          </a:p>
          <a:p>
            <a:pPr>
              <a:spcAft>
                <a:spcPts val="1200"/>
              </a:spcAft>
            </a:pPr>
            <a:r>
              <a:rPr lang="en-US" dirty="0"/>
              <a:t>(Andre: the impressive database and what it is telling us)</a:t>
            </a:r>
          </a:p>
          <a:p>
            <a:pPr>
              <a:spcAft>
                <a:spcPts val="1200"/>
              </a:spcAft>
            </a:pPr>
            <a:r>
              <a:rPr lang="en-US" dirty="0"/>
              <a:t>Prof Jerry Spiegel: Pros and cons of implementing AI-based system – and 			how an implementation study could be done…. And 			possible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90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DA011-528D-C24B-95A0-453B0893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All feedback – questions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600" dirty="0"/>
              <a:t>… and especially: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600" dirty="0"/>
              <a:t>suggestions for improvements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600" dirty="0"/>
              <a:t>&amp; further research questions</a:t>
            </a:r>
          </a:p>
          <a:p>
            <a:pPr marL="0" indent="0" algn="ctr">
              <a:buNone/>
            </a:pPr>
            <a:r>
              <a:rPr lang="en-US" sz="3600" dirty="0"/>
              <a:t>would be much appreciated.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Other researchers most welcome!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745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6514-AF03-4D74-927B-1D4DEF94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05"/>
            <a:ext cx="10515600" cy="1325563"/>
          </a:xfrm>
        </p:spPr>
        <p:txBody>
          <a:bodyPr/>
          <a:lstStyle/>
          <a:p>
            <a:pPr algn="ctr"/>
            <a:r>
              <a:rPr lang="en-CA" dirty="0"/>
              <a:t>Processing compensation claims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1A7C6-EF3D-43ED-A42F-6DB8BC229190}"/>
              </a:ext>
            </a:extLst>
          </p:cNvPr>
          <p:cNvSpPr txBox="1"/>
          <p:nvPr/>
        </p:nvSpPr>
        <p:spPr>
          <a:xfrm>
            <a:off x="7087073" y="1471127"/>
            <a:ext cx="356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Clinical assessment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F6C32B-B17C-447C-B83D-CFB125D6B568}"/>
              </a:ext>
            </a:extLst>
          </p:cNvPr>
          <p:cNvSpPr txBox="1"/>
          <p:nvPr/>
        </p:nvSpPr>
        <p:spPr>
          <a:xfrm>
            <a:off x="174871" y="1471127"/>
            <a:ext cx="356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Exposure history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5F0FB7-D083-4488-8FE8-04D81903EE70}"/>
              </a:ext>
            </a:extLst>
          </p:cNvPr>
          <p:cNvSpPr txBox="1"/>
          <p:nvPr/>
        </p:nvSpPr>
        <p:spPr>
          <a:xfrm>
            <a:off x="174870" y="1907571"/>
            <a:ext cx="5712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Years of exposure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Years of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Years since first service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Occupation (risk for silica dust exposure)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82C9B-8374-475C-9EC5-AD7ED6B9A1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857" y="2887740"/>
            <a:ext cx="2616431" cy="2760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8EDE7B-B8E6-4732-BB34-E5894496EF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303" y="3019200"/>
            <a:ext cx="3112654" cy="2231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B4DA5-98EA-9D42-B17D-C85BE2FA2A43}"/>
              </a:ext>
            </a:extLst>
          </p:cNvPr>
          <p:cNvSpPr txBox="1"/>
          <p:nvPr/>
        </p:nvSpPr>
        <p:spPr>
          <a:xfrm>
            <a:off x="8654707" y="5259850"/>
            <a:ext cx="3387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Lung function tests  -- to determine impairment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6CC5A-5482-A744-98AE-37B97F48E4E3}"/>
              </a:ext>
            </a:extLst>
          </p:cNvPr>
          <p:cNvSpPr txBox="1"/>
          <p:nvPr/>
        </p:nvSpPr>
        <p:spPr>
          <a:xfrm>
            <a:off x="6096000" y="5660700"/>
            <a:ext cx="1934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Chest X-ray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EC90A-513F-F44A-9EA5-D903A0C0E7F9}"/>
              </a:ext>
            </a:extLst>
          </p:cNvPr>
          <p:cNvSpPr txBox="1"/>
          <p:nvPr/>
        </p:nvSpPr>
        <p:spPr>
          <a:xfrm>
            <a:off x="5887748" y="1907571"/>
            <a:ext cx="5413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Questionnaire to screen for  symptoms -  to trigger testing for active TB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A81AD-0083-2D41-B4D0-1BBEA8C78A28}"/>
              </a:ext>
            </a:extLst>
          </p:cNvPr>
          <p:cNvSpPr txBox="1"/>
          <p:nvPr/>
        </p:nvSpPr>
        <p:spPr>
          <a:xfrm>
            <a:off x="4836710" y="6315073"/>
            <a:ext cx="507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Plus previous history/assessments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A69665-EF9B-41B9-8F3B-8E4B2F50F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86" y="3919358"/>
            <a:ext cx="3687128" cy="244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2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5DFA8-ACDA-E943-8394-4E4395E5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0794"/>
            <a:ext cx="1248728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Huge amount of work has gone into creating an MBOD/CCOD database </a:t>
            </a:r>
            <a:br>
              <a:rPr lang="en-US" sz="3200" dirty="0"/>
            </a:br>
            <a:r>
              <a:rPr lang="en-US" sz="2800" i="1" dirty="0"/>
              <a:t>and reaching out  across southern Africa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463F65-8A4F-2648-AC5A-F939833B49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764" y="1214438"/>
            <a:ext cx="7928236" cy="541496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783307-547B-E145-B24B-C00E9F936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0" t="2072" r="8377" b="65812"/>
          <a:stretch/>
        </p:blipFill>
        <p:spPr>
          <a:xfrm rot="21222778">
            <a:off x="42858" y="1131313"/>
            <a:ext cx="5595941" cy="2949257"/>
          </a:xfrm>
        </p:spPr>
      </p:pic>
      <p:pic>
        <p:nvPicPr>
          <p:cNvPr id="7" name="Picture 2" descr="C:\Users\bkistnasamy\Documents\oh cluster\photos\shireen\IMG_2688.JPG">
            <a:extLst>
              <a:ext uri="{FF2B5EF4-FFF2-40B4-BE49-F238E27FC236}">
                <a16:creationId xmlns:a16="http://schemas.microsoft.com/office/drawing/2014/main" id="{360AB6EB-B178-294F-A3F1-8AE0C4380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16" y="4198163"/>
            <a:ext cx="3260167" cy="2694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274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407E-620F-BB4E-921C-E0F0CACDA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14289"/>
            <a:ext cx="11101388" cy="1247775"/>
          </a:xfrm>
        </p:spPr>
        <p:txBody>
          <a:bodyPr>
            <a:normAutofit fontScale="90000"/>
          </a:bodyPr>
          <a:lstStyle/>
          <a:p>
            <a:r>
              <a:rPr lang="en-US" dirty="0"/>
              <a:t>Overall premise: “Justice Delayed is Justice Denied”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C1638-0E51-FF41-B4E7-2226E5F23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77" y="1185863"/>
            <a:ext cx="11821185" cy="5429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Objective:   Improve efficacious provision of compensation 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dirty="0"/>
              <a:t>Main focus of our research:  two of the rate-limiting steps:</a:t>
            </a:r>
          </a:p>
          <a:p>
            <a:pPr marL="514350" indent="-514350">
              <a:buAutoNum type="alphaLcParenR"/>
            </a:pPr>
            <a:r>
              <a:rPr lang="en-US" b="1" dirty="0"/>
              <a:t>getting the </a:t>
            </a:r>
            <a:r>
              <a:rPr lang="en-US" b="1" i="1" dirty="0"/>
              <a:t>right</a:t>
            </a:r>
            <a:r>
              <a:rPr lang="en-US" b="1" dirty="0"/>
              <a:t> people through the doors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b="1" i="1" dirty="0"/>
              <a:t>decreasing the time </a:t>
            </a:r>
            <a:r>
              <a:rPr lang="en-US" b="1" dirty="0"/>
              <a:t>from assessment (BME) until Certification</a:t>
            </a:r>
          </a:p>
          <a:p>
            <a:pPr marL="682625" indent="-220663">
              <a:spcBef>
                <a:spcPts val="400"/>
              </a:spcBef>
              <a:buNone/>
            </a:pPr>
            <a:r>
              <a:rPr lang="en-US" dirty="0"/>
              <a:t>	</a:t>
            </a:r>
          </a:p>
          <a:p>
            <a:pPr marL="682625" indent="-220663">
              <a:spcBef>
                <a:spcPts val="400"/>
              </a:spcBef>
              <a:buNone/>
            </a:pPr>
            <a:endParaRPr lang="en-US" dirty="0"/>
          </a:p>
          <a:p>
            <a:pPr marL="1158875" indent="-31750">
              <a:spcBef>
                <a:spcPts val="400"/>
              </a:spcBef>
              <a:buNone/>
            </a:pPr>
            <a:r>
              <a:rPr lang="en-US" sz="3900" dirty="0">
                <a:solidFill>
                  <a:srgbClr val="FF0000"/>
                </a:solidFill>
              </a:rPr>
              <a:t>Can </a:t>
            </a:r>
            <a:r>
              <a:rPr lang="en-US" sz="3900" b="1" dirty="0">
                <a:solidFill>
                  <a:srgbClr val="FF0000"/>
                </a:solidFill>
              </a:rPr>
              <a:t>Artificial Intelligence </a:t>
            </a:r>
            <a:r>
              <a:rPr lang="en-US" sz="3900" dirty="0">
                <a:solidFill>
                  <a:srgbClr val="FF0000"/>
                </a:solidFill>
              </a:rPr>
              <a:t>(AI) / </a:t>
            </a:r>
            <a:r>
              <a:rPr lang="en-US" sz="3900" b="1" dirty="0">
                <a:solidFill>
                  <a:srgbClr val="FF0000"/>
                </a:solidFill>
              </a:rPr>
              <a:t>Computer-Assisted Detection (CAD) </a:t>
            </a:r>
            <a:r>
              <a:rPr lang="en-US" sz="3900" dirty="0">
                <a:solidFill>
                  <a:srgbClr val="FF0000"/>
                </a:solidFill>
              </a:rPr>
              <a:t>speed up the process without losing accuracy (or fairness)?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43590-460D-E645-A265-30EEEE583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244" y="1401987"/>
            <a:ext cx="2172480" cy="162915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008091-51BA-934B-B5C2-78547842AA87}"/>
              </a:ext>
            </a:extLst>
          </p:cNvPr>
          <p:cNvSpPr/>
          <p:nvPr/>
        </p:nvSpPr>
        <p:spPr>
          <a:xfrm>
            <a:off x="800100" y="4256116"/>
            <a:ext cx="11101387" cy="2601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3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86701C5-0D0E-9BA9-3886-6FB0DC7801E5}"/>
              </a:ext>
            </a:extLst>
          </p:cNvPr>
          <p:cNvGrpSpPr/>
          <p:nvPr/>
        </p:nvGrpSpPr>
        <p:grpSpPr>
          <a:xfrm>
            <a:off x="-39214" y="764100"/>
            <a:ext cx="3253709" cy="5436072"/>
            <a:chOff x="142710" y="1467733"/>
            <a:chExt cx="2545320" cy="42525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6AA648-ED51-825D-96D9-9C955D743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470"/>
            <a:stretch/>
          </p:blipFill>
          <p:spPr>
            <a:xfrm>
              <a:off x="142710" y="1467733"/>
              <a:ext cx="2545320" cy="425254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75F4812-BCD1-90F0-08B6-8FB64A8693E2}"/>
                </a:ext>
              </a:extLst>
            </p:cNvPr>
            <p:cNvSpPr/>
            <p:nvPr/>
          </p:nvSpPr>
          <p:spPr>
            <a:xfrm>
              <a:off x="370703" y="3027405"/>
              <a:ext cx="1779373" cy="1173892"/>
            </a:xfrm>
            <a:prstGeom prst="rect">
              <a:avLst/>
            </a:prstGeom>
            <a:solidFill>
              <a:srgbClr val="FFFFFF">
                <a:alpha val="44706"/>
              </a:srgbClr>
            </a:solidFill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FECF8F8A-D7C1-FD94-CED6-535F34126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404" y="3260339"/>
              <a:ext cx="699679" cy="699679"/>
            </a:xfrm>
            <a:prstGeom prst="rect">
              <a:avLst/>
            </a:prstGeom>
          </p:spPr>
        </p:pic>
      </p:grp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717412AF-B4EB-04F4-C1B5-705D29B112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730" y="2603067"/>
            <a:ext cx="1981873" cy="1981875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2A642A41-A7B3-293C-829F-D274B6C1AE74}"/>
              </a:ext>
            </a:extLst>
          </p:cNvPr>
          <p:cNvSpPr/>
          <p:nvPr/>
        </p:nvSpPr>
        <p:spPr>
          <a:xfrm>
            <a:off x="5860757" y="3239992"/>
            <a:ext cx="754658" cy="708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68C5027-C011-ED01-8581-EE9A1E9BC949}"/>
              </a:ext>
            </a:extLst>
          </p:cNvPr>
          <p:cNvSpPr/>
          <p:nvPr/>
        </p:nvSpPr>
        <p:spPr>
          <a:xfrm>
            <a:off x="2732607" y="3250581"/>
            <a:ext cx="754658" cy="708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AB6D02-3FFF-6698-D018-BCEB505B9AF4}"/>
              </a:ext>
            </a:extLst>
          </p:cNvPr>
          <p:cNvGrpSpPr/>
          <p:nvPr/>
        </p:nvGrpSpPr>
        <p:grpSpPr>
          <a:xfrm>
            <a:off x="10755902" y="1095427"/>
            <a:ext cx="1399030" cy="4981356"/>
            <a:chOff x="10792970" y="494270"/>
            <a:chExt cx="1399030" cy="58262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FC3258-FD3B-4D52-DFDF-C6CA66619752}"/>
                </a:ext>
              </a:extLst>
            </p:cNvPr>
            <p:cNvSpPr/>
            <p:nvPr/>
          </p:nvSpPr>
          <p:spPr>
            <a:xfrm>
              <a:off x="10792970" y="537519"/>
              <a:ext cx="741406" cy="5782962"/>
            </a:xfrm>
            <a:prstGeom prst="rect">
              <a:avLst/>
            </a:prstGeom>
            <a:gradFill flip="none" rotWithShape="1">
              <a:gsLst>
                <a:gs pos="50000">
                  <a:schemeClr val="accent4"/>
                </a:gs>
                <a:gs pos="0">
                  <a:schemeClr val="accent6"/>
                </a:gs>
                <a:gs pos="100000">
                  <a:srgbClr val="C0000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20A91F-8ACC-899F-58E2-1D44FDA4822B}"/>
                </a:ext>
              </a:extLst>
            </p:cNvPr>
            <p:cNvSpPr txBox="1"/>
            <p:nvPr/>
          </p:nvSpPr>
          <p:spPr>
            <a:xfrm>
              <a:off x="11491167" y="494270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B498F4-0185-0077-CBA2-544E4022C09D}"/>
                </a:ext>
              </a:extLst>
            </p:cNvPr>
            <p:cNvSpPr txBox="1"/>
            <p:nvPr/>
          </p:nvSpPr>
          <p:spPr>
            <a:xfrm>
              <a:off x="11534376" y="595114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0%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E9D85B-D8A9-C24B-FC26-6FC99FE4B126}"/>
              </a:ext>
            </a:extLst>
          </p:cNvPr>
          <p:cNvGrpSpPr/>
          <p:nvPr/>
        </p:nvGrpSpPr>
        <p:grpSpPr>
          <a:xfrm>
            <a:off x="6977650" y="2603067"/>
            <a:ext cx="2354410" cy="2292442"/>
            <a:chOff x="6928222" y="2603067"/>
            <a:chExt cx="2354410" cy="2292442"/>
          </a:xfrm>
        </p:grpSpPr>
        <p:pic>
          <p:nvPicPr>
            <p:cNvPr id="6" name="Picture 5" descr="A picture containing text, electronics, display&#10;&#10;Description automatically generated">
              <a:extLst>
                <a:ext uri="{FF2B5EF4-FFF2-40B4-BE49-F238E27FC236}">
                  <a16:creationId xmlns:a16="http://schemas.microsoft.com/office/drawing/2014/main" id="{3687F60F-0309-DDF6-60FA-43E591049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8222" y="2603067"/>
              <a:ext cx="2292442" cy="229244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50C34A-EA19-4521-6984-34A2BC864759}"/>
                </a:ext>
              </a:extLst>
            </p:cNvPr>
            <p:cNvSpPr txBox="1"/>
            <p:nvPr/>
          </p:nvSpPr>
          <p:spPr>
            <a:xfrm>
              <a:off x="7317908" y="2847029"/>
              <a:ext cx="19647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CAD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AA7E0-ADDA-0FF8-04AD-8E539CE49CB6}"/>
              </a:ext>
            </a:extLst>
          </p:cNvPr>
          <p:cNvGrpSpPr/>
          <p:nvPr/>
        </p:nvGrpSpPr>
        <p:grpSpPr>
          <a:xfrm>
            <a:off x="9312123" y="1078320"/>
            <a:ext cx="944118" cy="872357"/>
            <a:chOff x="9196552" y="980090"/>
            <a:chExt cx="1590573" cy="1469676"/>
          </a:xfrm>
        </p:grpSpPr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33711E69-4B9F-D681-21AB-B2A1D272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6552" y="980090"/>
              <a:ext cx="1282262" cy="1282262"/>
            </a:xfrm>
            <a:prstGeom prst="rect">
              <a:avLst/>
            </a:prstGeom>
          </p:spPr>
        </p:pic>
        <p:pic>
          <p:nvPicPr>
            <p:cNvPr id="16" name="Picture 15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3BB5395-1574-9FCD-0546-7187BCEDC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653942">
              <a:off x="9882912" y="2038000"/>
              <a:ext cx="374829" cy="374829"/>
            </a:xfrm>
            <a:prstGeom prst="rect">
              <a:avLst/>
            </a:prstGeom>
          </p:spPr>
        </p:pic>
        <p:pic>
          <p:nvPicPr>
            <p:cNvPr id="17" name="Picture 1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8C512F0-27B4-4765-226B-78AD76C68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176723">
              <a:off x="10412296" y="1862102"/>
              <a:ext cx="374829" cy="374829"/>
            </a:xfrm>
            <a:prstGeom prst="rect">
              <a:avLst/>
            </a:prstGeom>
          </p:spPr>
        </p:pic>
        <p:pic>
          <p:nvPicPr>
            <p:cNvPr id="18" name="Picture 1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8D164F9-BAC7-D781-D932-4C0B58FAB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918671">
              <a:off x="10191055" y="2074937"/>
              <a:ext cx="374829" cy="374829"/>
            </a:xfrm>
            <a:prstGeom prst="rect">
              <a:avLst/>
            </a:prstGeom>
          </p:spPr>
        </p:pic>
      </p:grp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252CA2E4-6DB0-C8E8-DCE6-AFCC93B0C2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626" y="5175983"/>
            <a:ext cx="761113" cy="761113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0150C5D-757D-046C-4F13-22511728A2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443" y="5624340"/>
            <a:ext cx="312756" cy="312756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5A741B79-EFA7-6EA8-074D-0EFC1850FE70}"/>
              </a:ext>
            </a:extLst>
          </p:cNvPr>
          <p:cNvSpPr/>
          <p:nvPr/>
        </p:nvSpPr>
        <p:spPr>
          <a:xfrm rot="18946154">
            <a:off x="9290044" y="1919677"/>
            <a:ext cx="1636338" cy="238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4E0046C4-7AC6-2D2E-9E99-E8C168F9A0D6}"/>
              </a:ext>
            </a:extLst>
          </p:cNvPr>
          <p:cNvSpPr/>
          <p:nvPr/>
        </p:nvSpPr>
        <p:spPr>
          <a:xfrm rot="2866028">
            <a:off x="9237879" y="4955714"/>
            <a:ext cx="1636338" cy="238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A04FE57C-1A2A-C093-A697-D53A018A9EB8}"/>
              </a:ext>
            </a:extLst>
          </p:cNvPr>
          <p:cNvSpPr/>
          <p:nvPr/>
        </p:nvSpPr>
        <p:spPr>
          <a:xfrm>
            <a:off x="9567030" y="3482136"/>
            <a:ext cx="1082193" cy="254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0CCBAA-AEFC-4142-B1F3-D02CC63C31D3}"/>
              </a:ext>
            </a:extLst>
          </p:cNvPr>
          <p:cNvSpPr txBox="1"/>
          <p:nvPr/>
        </p:nvSpPr>
        <p:spPr>
          <a:xfrm>
            <a:off x="11803487" y="2757844"/>
            <a:ext cx="58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449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4762</Words>
  <Application>Microsoft Office PowerPoint</Application>
  <PresentationFormat>Widescreen</PresentationFormat>
  <Paragraphs>726</Paragraphs>
  <Slides>56</Slides>
  <Notes>26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Batang</vt:lpstr>
      <vt:lpstr>SimSun</vt:lpstr>
      <vt:lpstr>Arial</vt:lpstr>
      <vt:lpstr>Calibri</vt:lpstr>
      <vt:lpstr>Calibri Light</vt:lpstr>
      <vt:lpstr>Times New Roman</vt:lpstr>
      <vt:lpstr>Office Theme</vt:lpstr>
      <vt:lpstr>Validating tools to improve efficiency of assessing miners for tuberculosis (TB) and silicosis . Objectives, results-to date, and plans </vt:lpstr>
      <vt:lpstr>Declaration of No Conflict of Interest &amp;  Ethics review statement </vt:lpstr>
      <vt:lpstr>PowerPoint Presentation</vt:lpstr>
      <vt:lpstr>PowerPoint Presentation</vt:lpstr>
      <vt:lpstr>PowerPoint Presentation</vt:lpstr>
      <vt:lpstr>Processing compensation claims</vt:lpstr>
      <vt:lpstr>Huge amount of work has gone into creating an MBOD/CCOD database  and reaching out  across southern Africa</vt:lpstr>
      <vt:lpstr>Overall premise: “Justice Delayed is Justice Denied” </vt:lpstr>
      <vt:lpstr>PowerPoint Presentation</vt:lpstr>
      <vt:lpstr> Terminology and Complexities</vt:lpstr>
      <vt:lpstr>PowerPoint Presentation</vt:lpstr>
      <vt:lpstr>PowerPoint Presentation</vt:lpstr>
      <vt:lpstr>PowerPoint Presentation</vt:lpstr>
      <vt:lpstr>PowerPoint Presentation</vt:lpstr>
      <vt:lpstr>Terms in assessing  CAD</vt:lpstr>
      <vt:lpstr>PowerPoint Presentation</vt:lpstr>
      <vt:lpstr>Area Under the Curve (AUC)  AUC quantifies how the CAD system performed.   Goal: as near to top left corner as possible</vt:lpstr>
      <vt:lpstr>These curves are made by considering every possible threshold and plotting the sensitivity against the specificity.  The “•” on the curve shows a potential balanced threshold where sensitivity and specificity are both highest.</vt:lpstr>
      <vt:lpstr>Triage  </vt:lpstr>
      <vt:lpstr>Accuracy will determine Efficiency</vt:lpstr>
      <vt:lpstr>What we did so far in validating CAD for this purpose</vt:lpstr>
      <vt:lpstr>PowerPoint Presentation</vt:lpstr>
      <vt:lpstr>PowerPoint Presentation</vt:lpstr>
      <vt:lpstr>Results from Trial #1 -  the 330 CAD-CXR: Young, C., Barker, S., Ehrlich, R., Kistnasamy, B., &amp; Yassi, A. (2020). Computer-aided detection for tuberculosis and silicosis in chest radiographs of gold miners of South Africa. The International Journal of Tuberculosis and Lung Disease, 24(4), 444-451.</vt:lpstr>
      <vt:lpstr>PowerPoint Presentation</vt:lpstr>
      <vt:lpstr>Next steps on this – (RODNEY or STEVE need to make this accurate</vt:lpstr>
      <vt:lpstr>Next steps on this – (RODNEY or STEVE need to make this accurate</vt:lpstr>
      <vt:lpstr>Next steps on this – (RODNEY or STEVE need to make this accurate</vt:lpstr>
      <vt:lpstr>Next steps on this – (RODNEY or STEVE need to make this accurate</vt:lpstr>
      <vt:lpstr>PowerPoint Presentation</vt:lpstr>
      <vt:lpstr>PowerPoint Presentation</vt:lpstr>
      <vt:lpstr>Next steps on this – (RODNEY or STEVE need to make this accurate</vt:lpstr>
      <vt:lpstr>Next steps on this – (RODNEY or STEVE need to make this accurate</vt:lpstr>
      <vt:lpstr>PowerPoint Presentation</vt:lpstr>
      <vt:lpstr>PowerPoint Presentation</vt:lpstr>
      <vt:lpstr>PowerPoint Presentation</vt:lpstr>
      <vt:lpstr>Trial #2 – Field trial  -  (CXRs not pre-selected) Ehrlich R, Barker S, te Water Naude J, Rees D, Kistnasamy B, Naidoo J, Yassi A. Accuracy of Computer-Aided Detection of Occupational Lung Disease: Silicosis and Pulmonary Tuberculosis in Ex-Miners from the SA Gold Mines. International J Environ  Research and Public Health. 2022 Sep 29;19(19):12402.  </vt:lpstr>
      <vt:lpstr>Trial 2: Any abnormality</vt:lpstr>
      <vt:lpstr>Trial 2: Tuberculosis</vt:lpstr>
      <vt:lpstr>Trial 2: Silicosis</vt:lpstr>
      <vt:lpstr>Trial 2: Silicotuberculosis</vt:lpstr>
      <vt:lpstr>Next steps on this – (RODNEY or STEVE need to make this accurate</vt:lpstr>
      <vt:lpstr>Next steps on this – (RODNEY or STEVE need to make this accurate</vt:lpstr>
      <vt:lpstr>PowerPoint Presentation</vt:lpstr>
      <vt:lpstr>PowerPoint Presentation</vt:lpstr>
      <vt:lpstr>Trial #3 – New vendor validation: outline</vt:lpstr>
      <vt:lpstr>PowerPoint Presentation</vt:lpstr>
      <vt:lpstr>PowerPoint Presentation</vt:lpstr>
      <vt:lpstr>Next steps on this – (RODNEY or STEVE need to make this accurate</vt:lpstr>
      <vt:lpstr>Next steps on this – (RODNEY or STEVE need to make this accurate</vt:lpstr>
      <vt:lpstr>Next steps on this – (RODNEY or STEVE need to make this accurate</vt:lpstr>
      <vt:lpstr>Implications</vt:lpstr>
      <vt:lpstr>Some potential options – or combination of options for next steps:</vt:lpstr>
      <vt:lpstr>Questions so far? (Steve to speak to statistical issues; Rodney to issues around the field study and CXR readings)</vt:lpstr>
      <vt:lpstr>Next part of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DFID project</dc:title>
  <dc:creator>Microsoft Office User</dc:creator>
  <cp:lastModifiedBy>Lockhart, Karen</cp:lastModifiedBy>
  <cp:revision>115</cp:revision>
  <dcterms:created xsi:type="dcterms:W3CDTF">2019-11-12T08:17:21Z</dcterms:created>
  <dcterms:modified xsi:type="dcterms:W3CDTF">2023-10-18T15:06:50Z</dcterms:modified>
</cp:coreProperties>
</file>